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56" r:id="rId2"/>
  </p:sldMasterIdLst>
  <p:notesMasterIdLst>
    <p:notesMasterId r:id="rId4"/>
  </p:notesMasterIdLst>
  <p:handoutMasterIdLst>
    <p:handoutMasterId r:id="rId5"/>
  </p:handoutMasterIdLst>
  <p:sldIdLst>
    <p:sldId id="265" r:id="rId3"/>
  </p:sldIdLst>
  <p:sldSz cx="28803600" cy="14401800"/>
  <p:notesSz cx="6858000" cy="9144000"/>
  <p:defaultTextStyle>
    <a:defPPr>
      <a:defRPr lang="en-US"/>
    </a:defPPr>
    <a:lvl1pPr marL="0" algn="l" defTabSz="1234440" rtl="0" eaLnBrk="1" latinLnBrk="0" hangingPunct="1">
      <a:defRPr sz="4900" kern="1200">
        <a:solidFill>
          <a:schemeClr val="tx1"/>
        </a:solidFill>
        <a:latin typeface="+mn-lt"/>
        <a:ea typeface="+mn-ea"/>
        <a:cs typeface="+mn-cs"/>
      </a:defRPr>
    </a:lvl1pPr>
    <a:lvl2pPr marL="1234440" algn="l" defTabSz="1234440" rtl="0" eaLnBrk="1" latinLnBrk="0" hangingPunct="1">
      <a:defRPr sz="4900" kern="1200">
        <a:solidFill>
          <a:schemeClr val="tx1"/>
        </a:solidFill>
        <a:latin typeface="+mn-lt"/>
        <a:ea typeface="+mn-ea"/>
        <a:cs typeface="+mn-cs"/>
      </a:defRPr>
    </a:lvl2pPr>
    <a:lvl3pPr marL="2468880" algn="l" defTabSz="1234440" rtl="0" eaLnBrk="1" latinLnBrk="0" hangingPunct="1">
      <a:defRPr sz="4900" kern="1200">
        <a:solidFill>
          <a:schemeClr val="tx1"/>
        </a:solidFill>
        <a:latin typeface="+mn-lt"/>
        <a:ea typeface="+mn-ea"/>
        <a:cs typeface="+mn-cs"/>
      </a:defRPr>
    </a:lvl3pPr>
    <a:lvl4pPr marL="3703320" algn="l" defTabSz="1234440" rtl="0" eaLnBrk="1" latinLnBrk="0" hangingPunct="1">
      <a:defRPr sz="4900" kern="1200">
        <a:solidFill>
          <a:schemeClr val="tx1"/>
        </a:solidFill>
        <a:latin typeface="+mn-lt"/>
        <a:ea typeface="+mn-ea"/>
        <a:cs typeface="+mn-cs"/>
      </a:defRPr>
    </a:lvl4pPr>
    <a:lvl5pPr marL="4937760" algn="l" defTabSz="1234440" rtl="0" eaLnBrk="1" latinLnBrk="0" hangingPunct="1">
      <a:defRPr sz="4900" kern="1200">
        <a:solidFill>
          <a:schemeClr val="tx1"/>
        </a:solidFill>
        <a:latin typeface="+mn-lt"/>
        <a:ea typeface="+mn-ea"/>
        <a:cs typeface="+mn-cs"/>
      </a:defRPr>
    </a:lvl5pPr>
    <a:lvl6pPr marL="6172200" algn="l" defTabSz="1234440" rtl="0" eaLnBrk="1" latinLnBrk="0" hangingPunct="1">
      <a:defRPr sz="4900" kern="1200">
        <a:solidFill>
          <a:schemeClr val="tx1"/>
        </a:solidFill>
        <a:latin typeface="+mn-lt"/>
        <a:ea typeface="+mn-ea"/>
        <a:cs typeface="+mn-cs"/>
      </a:defRPr>
    </a:lvl6pPr>
    <a:lvl7pPr marL="7406640" algn="l" defTabSz="1234440" rtl="0" eaLnBrk="1" latinLnBrk="0" hangingPunct="1">
      <a:defRPr sz="4900" kern="1200">
        <a:solidFill>
          <a:schemeClr val="tx1"/>
        </a:solidFill>
        <a:latin typeface="+mn-lt"/>
        <a:ea typeface="+mn-ea"/>
        <a:cs typeface="+mn-cs"/>
      </a:defRPr>
    </a:lvl7pPr>
    <a:lvl8pPr marL="8641080" algn="l" defTabSz="1234440" rtl="0" eaLnBrk="1" latinLnBrk="0" hangingPunct="1">
      <a:defRPr sz="4900" kern="1200">
        <a:solidFill>
          <a:schemeClr val="tx1"/>
        </a:solidFill>
        <a:latin typeface="+mn-lt"/>
        <a:ea typeface="+mn-ea"/>
        <a:cs typeface="+mn-cs"/>
      </a:defRPr>
    </a:lvl8pPr>
    <a:lvl9pPr marL="9875520" algn="l" defTabSz="1234440"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6">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E18"/>
    <a:srgbClr val="FFFFFF"/>
    <a:srgbClr val="002B62"/>
    <a:srgbClr val="FF11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0812" autoAdjust="0"/>
  </p:normalViewPr>
  <p:slideViewPr>
    <p:cSldViewPr snapToGrid="0" snapToObjects="1">
      <p:cViewPr varScale="1">
        <p:scale>
          <a:sx n="17" d="100"/>
          <a:sy n="17" d="100"/>
        </p:scale>
        <p:origin x="19" y="442"/>
      </p:cViewPr>
      <p:guideLst>
        <p:guide orient="horz" pos="4536"/>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30ED7A-1CB6-704F-A4C3-FCEFF9F4D80E}" type="datetimeFigureOut">
              <a:rPr lang="en-US" smtClean="0"/>
              <a:t>10/8/2018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43EDDC-2BC7-8347-8DB7-61CF14DB0DEC}" type="slidenum">
              <a:rPr lang="en-US" smtClean="0"/>
              <a:t>‹#›</a:t>
            </a:fld>
            <a:endParaRPr lang="en-US"/>
          </a:p>
        </p:txBody>
      </p:sp>
    </p:spTree>
    <p:extLst>
      <p:ext uri="{BB962C8B-B14F-4D97-AF65-F5344CB8AC3E}">
        <p14:creationId xmlns:p14="http://schemas.microsoft.com/office/powerpoint/2010/main" val="3372065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B4C02-21AD-814B-95BC-02F8965EA953}" type="datetimeFigureOut">
              <a:rPr lang="en-US" smtClean="0"/>
              <a:t>10/8/2018</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F2E13-4EDE-8E46-874C-90517345F1AF}" type="slidenum">
              <a:rPr lang="en-US" smtClean="0"/>
              <a:t>‹#›</a:t>
            </a:fld>
            <a:endParaRPr lang="en-US"/>
          </a:p>
        </p:txBody>
      </p:sp>
    </p:spTree>
    <p:extLst>
      <p:ext uri="{BB962C8B-B14F-4D97-AF65-F5344CB8AC3E}">
        <p14:creationId xmlns:p14="http://schemas.microsoft.com/office/powerpoint/2010/main" val="2639735363"/>
      </p:ext>
    </p:extLst>
  </p:cSld>
  <p:clrMap bg1="lt1" tx1="dk1" bg2="lt2" tx2="dk2" accent1="accent1" accent2="accent2" accent3="accent3" accent4="accent4" accent5="accent5" accent6="accent6" hlink="hlink" folHlink="folHlink"/>
  <p:hf hdr="0" ftr="0" dt="0"/>
  <p:notesStyle>
    <a:lvl1pPr marL="0" algn="l" defTabSz="1234440" rtl="0" eaLnBrk="1" latinLnBrk="0" hangingPunct="1">
      <a:defRPr sz="3200" kern="1200">
        <a:solidFill>
          <a:schemeClr val="tx1"/>
        </a:solidFill>
        <a:latin typeface="+mn-lt"/>
        <a:ea typeface="+mn-ea"/>
        <a:cs typeface="+mn-cs"/>
      </a:defRPr>
    </a:lvl1pPr>
    <a:lvl2pPr marL="1234440" algn="l" defTabSz="1234440" rtl="0" eaLnBrk="1" latinLnBrk="0" hangingPunct="1">
      <a:defRPr sz="3200" kern="1200">
        <a:solidFill>
          <a:schemeClr val="tx1"/>
        </a:solidFill>
        <a:latin typeface="+mn-lt"/>
        <a:ea typeface="+mn-ea"/>
        <a:cs typeface="+mn-cs"/>
      </a:defRPr>
    </a:lvl2pPr>
    <a:lvl3pPr marL="2468880" algn="l" defTabSz="1234440" rtl="0" eaLnBrk="1" latinLnBrk="0" hangingPunct="1">
      <a:defRPr sz="3200" kern="1200">
        <a:solidFill>
          <a:schemeClr val="tx1"/>
        </a:solidFill>
        <a:latin typeface="+mn-lt"/>
        <a:ea typeface="+mn-ea"/>
        <a:cs typeface="+mn-cs"/>
      </a:defRPr>
    </a:lvl3pPr>
    <a:lvl4pPr marL="3703320" algn="l" defTabSz="1234440" rtl="0" eaLnBrk="1" latinLnBrk="0" hangingPunct="1">
      <a:defRPr sz="3200" kern="1200">
        <a:solidFill>
          <a:schemeClr val="tx1"/>
        </a:solidFill>
        <a:latin typeface="+mn-lt"/>
        <a:ea typeface="+mn-ea"/>
        <a:cs typeface="+mn-cs"/>
      </a:defRPr>
    </a:lvl4pPr>
    <a:lvl5pPr marL="4937760" algn="l" defTabSz="1234440" rtl="0" eaLnBrk="1" latinLnBrk="0" hangingPunct="1">
      <a:defRPr sz="3200" kern="1200">
        <a:solidFill>
          <a:schemeClr val="tx1"/>
        </a:solidFill>
        <a:latin typeface="+mn-lt"/>
        <a:ea typeface="+mn-ea"/>
        <a:cs typeface="+mn-cs"/>
      </a:defRPr>
    </a:lvl5pPr>
    <a:lvl6pPr marL="6172200" algn="l" defTabSz="1234440" rtl="0" eaLnBrk="1" latinLnBrk="0" hangingPunct="1">
      <a:defRPr sz="3200" kern="1200">
        <a:solidFill>
          <a:schemeClr val="tx1"/>
        </a:solidFill>
        <a:latin typeface="+mn-lt"/>
        <a:ea typeface="+mn-ea"/>
        <a:cs typeface="+mn-cs"/>
      </a:defRPr>
    </a:lvl6pPr>
    <a:lvl7pPr marL="7406640" algn="l" defTabSz="1234440" rtl="0" eaLnBrk="1" latinLnBrk="0" hangingPunct="1">
      <a:defRPr sz="3200" kern="1200">
        <a:solidFill>
          <a:schemeClr val="tx1"/>
        </a:solidFill>
        <a:latin typeface="+mn-lt"/>
        <a:ea typeface="+mn-ea"/>
        <a:cs typeface="+mn-cs"/>
      </a:defRPr>
    </a:lvl7pPr>
    <a:lvl8pPr marL="8641080" algn="l" defTabSz="1234440" rtl="0" eaLnBrk="1" latinLnBrk="0" hangingPunct="1">
      <a:defRPr sz="3200" kern="1200">
        <a:solidFill>
          <a:schemeClr val="tx1"/>
        </a:solidFill>
        <a:latin typeface="+mn-lt"/>
        <a:ea typeface="+mn-ea"/>
        <a:cs typeface="+mn-cs"/>
      </a:defRPr>
    </a:lvl8pPr>
    <a:lvl9pPr marL="9875520" algn="l" defTabSz="1234440"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Revised by Francesca</a:t>
            </a:r>
          </a:p>
        </p:txBody>
      </p:sp>
      <p:sp>
        <p:nvSpPr>
          <p:cNvPr id="4" name="Segnaposto numero diapositiva 3"/>
          <p:cNvSpPr>
            <a:spLocks noGrp="1"/>
          </p:cNvSpPr>
          <p:nvPr>
            <p:ph type="sldNum" sz="quarter" idx="10"/>
          </p:nvPr>
        </p:nvSpPr>
        <p:spPr/>
        <p:txBody>
          <a:bodyPr/>
          <a:lstStyle/>
          <a:p>
            <a:fld id="{206F2E13-4EDE-8E46-874C-90517345F1AF}" type="slidenum">
              <a:rPr lang="en-US" smtClean="0"/>
              <a:t>1</a:t>
            </a:fld>
            <a:endParaRPr lang="en-US"/>
          </a:p>
        </p:txBody>
      </p:sp>
    </p:spTree>
    <p:extLst>
      <p:ext uri="{BB962C8B-B14F-4D97-AF65-F5344CB8AC3E}">
        <p14:creationId xmlns:p14="http://schemas.microsoft.com/office/powerpoint/2010/main" val="404641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Text Placeholder 2"/>
          <p:cNvSpPr>
            <a:spLocks noGrp="1"/>
          </p:cNvSpPr>
          <p:nvPr>
            <p:ph idx="1"/>
          </p:nvPr>
        </p:nvSpPr>
        <p:spPr>
          <a:xfrm>
            <a:off x="317498" y="317498"/>
            <a:ext cx="28126581" cy="1376447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64552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285" y="342171"/>
            <a:ext cx="28047030" cy="3683847"/>
          </a:xfrm>
          <a:prstGeom prst="rect">
            <a:avLst/>
          </a:prstGeom>
        </p:spPr>
        <p:txBody>
          <a:bodyPr/>
          <a:lstStyle>
            <a:lvl1pPr algn="l">
              <a:defRPr sz="2800">
                <a:solidFill>
                  <a:schemeClr val="tx2"/>
                </a:solidFill>
                <a:latin typeface="Source Sans Pro"/>
                <a:cs typeface="Source Sans Pro"/>
              </a:defRPr>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evidentlycochrane.org</a:t>
            </a:r>
            <a:endParaRPr lang="en-US" dirty="0"/>
          </a:p>
        </p:txBody>
      </p:sp>
    </p:spTree>
    <p:extLst>
      <p:ext uri="{BB962C8B-B14F-4D97-AF65-F5344CB8AC3E}">
        <p14:creationId xmlns:p14="http://schemas.microsoft.com/office/powerpoint/2010/main" val="195602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8" y="317498"/>
            <a:ext cx="28126581" cy="1376447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039352880"/>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2"/>
          </a:solidFill>
          <a:latin typeface="Source Sans Pro"/>
          <a:ea typeface="+mn-ea"/>
          <a:cs typeface="Source Sans Pro"/>
        </a:defRPr>
      </a:lvl1pPr>
      <a:lvl2pPr marL="457200" indent="0" algn="l" defTabSz="457200" rtl="0" eaLnBrk="1" latinLnBrk="0" hangingPunct="1">
        <a:spcBef>
          <a:spcPct val="20000"/>
        </a:spcBef>
        <a:buFont typeface="Arial"/>
        <a:buNone/>
        <a:defRPr sz="2800" kern="1200">
          <a:solidFill>
            <a:schemeClr val="tx2"/>
          </a:solidFill>
          <a:latin typeface="Source Sans Pro"/>
          <a:ea typeface="+mn-ea"/>
          <a:cs typeface="Source Sans Pro"/>
        </a:defRPr>
      </a:lvl2pPr>
      <a:lvl3pPr marL="914400" indent="0" algn="l" defTabSz="457200" rtl="0" eaLnBrk="1" latinLnBrk="0" hangingPunct="1">
        <a:spcBef>
          <a:spcPct val="20000"/>
        </a:spcBef>
        <a:buFont typeface="Arial"/>
        <a:buNone/>
        <a:defRPr sz="2400" kern="1200">
          <a:solidFill>
            <a:schemeClr val="tx2"/>
          </a:solidFill>
          <a:latin typeface="Source Sans Pro"/>
          <a:ea typeface="+mn-ea"/>
          <a:cs typeface="Source Sans Pro"/>
        </a:defRPr>
      </a:lvl3pPr>
      <a:lvl4pPr marL="1371600" indent="0" algn="l" defTabSz="457200" rtl="0" eaLnBrk="1" latinLnBrk="0" hangingPunct="1">
        <a:spcBef>
          <a:spcPct val="20000"/>
        </a:spcBef>
        <a:buFont typeface="Arial"/>
        <a:buNone/>
        <a:defRPr sz="2000" kern="1200">
          <a:solidFill>
            <a:schemeClr val="tx2"/>
          </a:solidFill>
          <a:latin typeface="Source Sans Pro"/>
          <a:ea typeface="+mn-ea"/>
          <a:cs typeface="Source Sans Pro"/>
        </a:defRPr>
      </a:lvl4pPr>
      <a:lvl5pPr marL="1828800" indent="0" algn="l" defTabSz="457200" rtl="0" eaLnBrk="1" latinLnBrk="0" hangingPunct="1">
        <a:spcBef>
          <a:spcPct val="20000"/>
        </a:spcBef>
        <a:buFont typeface="Arial"/>
        <a:buNone/>
        <a:defRPr sz="2000" kern="1200">
          <a:solidFill>
            <a:schemeClr val="tx2"/>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973654"/>
            <a:ext cx="28803600" cy="3094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78284" y="7758478"/>
            <a:ext cx="28047031" cy="53463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78284" y="13347700"/>
            <a:ext cx="28047031" cy="766763"/>
          </a:xfrm>
          <a:prstGeom prst="rect">
            <a:avLst/>
          </a:prstGeom>
        </p:spPr>
        <p:txBody>
          <a:bodyPr vert="horz" lIns="91440" tIns="45720" rIns="91440" bIns="45720" rtlCol="0" anchor="ctr"/>
          <a:lstStyle>
            <a:lvl1pPr algn="l">
              <a:defRPr sz="2800">
                <a:solidFill>
                  <a:srgbClr val="008CD2"/>
                </a:solidFill>
                <a:latin typeface="Source Sans Pro Semibold"/>
                <a:cs typeface="Source Sans Pro Semibold"/>
              </a:defRPr>
            </a:lvl1pPr>
          </a:lstStyle>
          <a:p>
            <a:r>
              <a:rPr lang="en-GB"/>
              <a:t>evidentlycochrane.org</a:t>
            </a:r>
            <a:endParaRPr lang="en-US" dirty="0"/>
          </a:p>
        </p:txBody>
      </p:sp>
      <p:pic>
        <p:nvPicPr>
          <p:cNvPr id="10" name="Picture 9" descr="UKBA15 Health awar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4135" y="5156777"/>
            <a:ext cx="2632105" cy="2632105"/>
          </a:xfrm>
          <a:prstGeom prst="rect">
            <a:avLst/>
          </a:prstGeom>
        </p:spPr>
      </p:pic>
      <p:pic>
        <p:nvPicPr>
          <p:cNvPr id="12" name="Picture 11" descr="EvidentlyCochrane_white_logo_Apr20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615" y="5666960"/>
            <a:ext cx="7680960" cy="1813560"/>
          </a:xfrm>
          <a:prstGeom prst="rect">
            <a:avLst/>
          </a:prstGeom>
        </p:spPr>
      </p:pic>
      <p:pic>
        <p:nvPicPr>
          <p:cNvPr id="13" name="Picture 12" descr="Cochrane_ALLwhite_data _lines_RG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4081" y="4629848"/>
            <a:ext cx="1096364" cy="3779042"/>
          </a:xfrm>
          <a:prstGeom prst="rect">
            <a:avLst/>
          </a:prstGeom>
        </p:spPr>
      </p:pic>
      <p:pic>
        <p:nvPicPr>
          <p:cNvPr id="14" name="Picture 13" descr="Cochrane_UK_white_Logo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43218" y="6492968"/>
            <a:ext cx="2904744" cy="987552"/>
          </a:xfrm>
          <a:prstGeom prst="rect">
            <a:avLst/>
          </a:prstGeom>
        </p:spPr>
      </p:pic>
      <p:sp>
        <p:nvSpPr>
          <p:cNvPr id="15" name="TextBox 14"/>
          <p:cNvSpPr txBox="1"/>
          <p:nvPr/>
        </p:nvSpPr>
        <p:spPr>
          <a:xfrm>
            <a:off x="21843218" y="5517805"/>
            <a:ext cx="3258606" cy="553998"/>
          </a:xfrm>
          <a:prstGeom prst="rect">
            <a:avLst/>
          </a:prstGeom>
          <a:noFill/>
        </p:spPr>
        <p:txBody>
          <a:bodyPr wrap="square" rtlCol="0">
            <a:spAutoFit/>
          </a:bodyPr>
          <a:lstStyle/>
          <a:p>
            <a:r>
              <a:rPr lang="en-US" sz="3000" dirty="0">
                <a:solidFill>
                  <a:schemeClr val="bg1"/>
                </a:solidFill>
                <a:latin typeface="Source Sans Pro"/>
                <a:cs typeface="Source Sans Pro"/>
              </a:rPr>
              <a:t>Supported by</a:t>
            </a:r>
          </a:p>
        </p:txBody>
      </p:sp>
    </p:spTree>
    <p:extLst>
      <p:ext uri="{BB962C8B-B14F-4D97-AF65-F5344CB8AC3E}">
        <p14:creationId xmlns:p14="http://schemas.microsoft.com/office/powerpoint/2010/main" val="98038888"/>
      </p:ext>
    </p:extLst>
  </p:cSld>
  <p:clrMap bg1="lt1" tx1="dk1" bg2="lt2" tx2="dk2" accent1="accent1" accent2="accent2" accent3="accent3" accent4="accent4" accent5="accent5" accent6="accent6" hlink="hlink" folHlink="folHlink"/>
  <p:sldLayoutIdLst>
    <p:sldLayoutId id="2147483658" r:id="rId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2pPr>
      <a:lvl3pPr marL="11430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3pPr>
      <a:lvl4pPr marL="16002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4pPr>
      <a:lvl5pPr marL="20574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ochrane_ALLcyan_data _lines_RGB.png">
            <a:extLst>
              <a:ext uri="{FF2B5EF4-FFF2-40B4-BE49-F238E27FC236}">
                <a16:creationId xmlns:a16="http://schemas.microsoft.com/office/drawing/2014/main" id="{D3EB6DF2-F9F1-4B2B-8A87-DA19D171B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9915" y="-9210"/>
            <a:ext cx="2881814" cy="14420754"/>
          </a:xfrm>
          <a:prstGeom prst="rect">
            <a:avLst/>
          </a:prstGeom>
        </p:spPr>
      </p:pic>
      <p:sp>
        <p:nvSpPr>
          <p:cNvPr id="12" name="Rectangle 11"/>
          <p:cNvSpPr/>
          <p:nvPr/>
        </p:nvSpPr>
        <p:spPr>
          <a:xfrm>
            <a:off x="0" y="2628900"/>
            <a:ext cx="22153902" cy="117729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008171" y="641448"/>
            <a:ext cx="15003294" cy="1569660"/>
          </a:xfrm>
          <a:prstGeom prst="rect">
            <a:avLst/>
          </a:prstGeom>
          <a:noFill/>
        </p:spPr>
        <p:txBody>
          <a:bodyPr wrap="square" rtlCol="0">
            <a:spAutoFit/>
          </a:bodyPr>
          <a:lstStyle/>
          <a:p>
            <a:pPr algn="ctr"/>
            <a:r>
              <a:rPr lang="fr-FR" sz="4800" b="1" dirty="0">
                <a:solidFill>
                  <a:schemeClr val="tx2"/>
                </a:solidFill>
                <a:latin typeface="Source Sans Pro Semibold" charset="0"/>
                <a:ea typeface="Source Sans Pro Semibold" charset="0"/>
              </a:rPr>
              <a:t>Intervention précoce pour adultes gravement malades dans une unité de soins intensifs (USI)</a:t>
            </a:r>
            <a:endParaRPr lang="en-US" sz="4800" b="1" dirty="0">
              <a:solidFill>
                <a:schemeClr val="tx2"/>
              </a:solidFill>
              <a:latin typeface="Source Sans Pro Semibold" charset="0"/>
              <a:ea typeface="Source Sans Pro Semibold" charset="0"/>
              <a:cs typeface="Source Sans Pro Semibold" charset="0"/>
            </a:endParaRPr>
          </a:p>
        </p:txBody>
      </p:sp>
      <p:pic>
        <p:nvPicPr>
          <p:cNvPr id="16" name="Immagine 15">
            <a:extLst>
              <a:ext uri="{FF2B5EF4-FFF2-40B4-BE49-F238E27FC236}">
                <a16:creationId xmlns:a16="http://schemas.microsoft.com/office/drawing/2014/main" id="{DE7DAC43-277E-440B-AD4E-EB817DE15528}"/>
              </a:ext>
            </a:extLst>
          </p:cNvPr>
          <p:cNvPicPr>
            <a:picLocks noChangeAspect="1"/>
          </p:cNvPicPr>
          <p:nvPr/>
        </p:nvPicPr>
        <p:blipFill>
          <a:blip r:embed="rId4"/>
          <a:stretch>
            <a:fillRect/>
          </a:stretch>
        </p:blipFill>
        <p:spPr>
          <a:xfrm>
            <a:off x="486303" y="601114"/>
            <a:ext cx="6325314" cy="1635641"/>
          </a:xfrm>
          <a:prstGeom prst="rect">
            <a:avLst/>
          </a:prstGeom>
        </p:spPr>
      </p:pic>
      <p:pic>
        <p:nvPicPr>
          <p:cNvPr id="27" name="Picture 1" descr="icons.png">
            <a:extLst>
              <a:ext uri="{FF2B5EF4-FFF2-40B4-BE49-F238E27FC236}">
                <a16:creationId xmlns:a16="http://schemas.microsoft.com/office/drawing/2014/main" id="{85D78EC0-04B8-4378-9E2F-924789C84C1C}"/>
              </a:ext>
            </a:extLst>
          </p:cNvPr>
          <p:cNvPicPr>
            <a:picLocks noChangeAspect="1"/>
          </p:cNvPicPr>
          <p:nvPr/>
        </p:nvPicPr>
        <p:blipFill rotWithShape="1">
          <a:blip r:embed="rId5">
            <a:extLst>
              <a:ext uri="{28A0092B-C50C-407E-A947-70E740481C1C}">
                <a14:useLocalDpi xmlns:a14="http://schemas.microsoft.com/office/drawing/2010/main" val="0"/>
              </a:ext>
            </a:extLst>
          </a:blip>
          <a:srcRect l="27482" t="82084" r="52938"/>
          <a:stretch/>
        </p:blipFill>
        <p:spPr>
          <a:xfrm flipV="1">
            <a:off x="486303" y="3624209"/>
            <a:ext cx="1615457" cy="1410866"/>
          </a:xfrm>
          <a:prstGeom prst="rect">
            <a:avLst/>
          </a:prstGeom>
        </p:spPr>
      </p:pic>
      <p:pic>
        <p:nvPicPr>
          <p:cNvPr id="28" name="Picture 15" descr="icons.png">
            <a:extLst>
              <a:ext uri="{FF2B5EF4-FFF2-40B4-BE49-F238E27FC236}">
                <a16:creationId xmlns:a16="http://schemas.microsoft.com/office/drawing/2014/main" id="{1FA27581-A11E-4F95-9F43-EDB716A9054B}"/>
              </a:ext>
            </a:extLst>
          </p:cNvPr>
          <p:cNvPicPr>
            <a:picLocks noChangeAspect="1"/>
          </p:cNvPicPr>
          <p:nvPr/>
        </p:nvPicPr>
        <p:blipFill rotWithShape="1">
          <a:blip r:embed="rId5">
            <a:extLst>
              <a:ext uri="{28A0092B-C50C-407E-A947-70E740481C1C}">
                <a14:useLocalDpi xmlns:a14="http://schemas.microsoft.com/office/drawing/2010/main" val="0"/>
              </a:ext>
            </a:extLst>
          </a:blip>
          <a:srcRect l="80420" t="54232" r="-1572" b="25327"/>
          <a:stretch/>
        </p:blipFill>
        <p:spPr>
          <a:xfrm>
            <a:off x="252957" y="7673185"/>
            <a:ext cx="1764386" cy="1627404"/>
          </a:xfrm>
          <a:prstGeom prst="rect">
            <a:avLst/>
          </a:prstGeom>
        </p:spPr>
      </p:pic>
      <p:sp>
        <p:nvSpPr>
          <p:cNvPr id="11" name="Title 1">
            <a:extLst>
              <a:ext uri="{FF2B5EF4-FFF2-40B4-BE49-F238E27FC236}">
                <a16:creationId xmlns:a16="http://schemas.microsoft.com/office/drawing/2014/main" id="{F188F22B-0207-44F3-B510-1F83F131DD76}"/>
              </a:ext>
            </a:extLst>
          </p:cNvPr>
          <p:cNvSpPr txBox="1">
            <a:spLocks/>
          </p:cNvSpPr>
          <p:nvPr/>
        </p:nvSpPr>
        <p:spPr>
          <a:xfrm>
            <a:off x="2186021" y="3097396"/>
            <a:ext cx="19035341" cy="1026115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5000" dirty="0">
                <a:solidFill>
                  <a:schemeClr val="tx2"/>
                </a:solidFill>
                <a:latin typeface="Source Sans Pro" panose="020B0503030403020204" pitchFamily="34" charset="77"/>
              </a:rPr>
              <a:t>Une intervention précoce (mobilisation ou exercices actifs) peut légèrement améliorer la fonction physique et la performance physique chez les adultes gravement malades et ventilés mécaniquement</a:t>
            </a:r>
            <a:r>
              <a:rPr lang="en-US" sz="5000" dirty="0">
                <a:solidFill>
                  <a:schemeClr val="tx2"/>
                </a:solidFill>
                <a:latin typeface="Source Sans Pro" panose="020B0503030403020204" pitchFamily="34" charset="77"/>
                <a:cs typeface="Source Sans Pro"/>
              </a:rPr>
              <a:t>. </a:t>
            </a:r>
          </a:p>
          <a:p>
            <a:pPr algn="l"/>
            <a:endParaRPr lang="en-US" sz="5000" dirty="0">
              <a:solidFill>
                <a:schemeClr val="tx2"/>
              </a:solidFill>
              <a:latin typeface="Source Sans Pro"/>
            </a:endParaRPr>
          </a:p>
          <a:p>
            <a:pPr algn="l"/>
            <a:r>
              <a:rPr lang="fr-FR" sz="5000" dirty="0">
                <a:solidFill>
                  <a:schemeClr val="tx2"/>
                </a:solidFill>
                <a:latin typeface="Source Sans Pro"/>
              </a:rPr>
              <a:t>Revue Cochrane; 4 études portant sur 690 adultes ventilés mécaniquement dans une unité de soins intensifs générale, médicale ou chirurgicale, comparant une intervention précoce (mobilisation ou exercices actifs) aux soins habituels (définis comme l'absence de mobilisation/ d'exercices actifs pendant le séjour en USI, ou mobilisation/ exercices actifs donné(e)(s) à un moment ultérieur par rapport au groupe d'intervention).</a:t>
            </a:r>
          </a:p>
          <a:p>
            <a:pPr algn="l"/>
            <a:endParaRPr lang="it-IT" sz="2000" dirty="0">
              <a:solidFill>
                <a:schemeClr val="tx2"/>
              </a:solidFill>
              <a:latin typeface="Source Sans Pro"/>
              <a:cs typeface="Source Sans Pro"/>
            </a:endParaRPr>
          </a:p>
          <a:p>
            <a:pPr algn="l"/>
            <a:r>
              <a:rPr lang="it-IT" sz="5000" dirty="0">
                <a:solidFill>
                  <a:schemeClr val="tx2"/>
                </a:solidFill>
                <a:latin typeface="Source Sans Pro"/>
                <a:cs typeface="Source Sans Pro"/>
              </a:rPr>
              <a:t>Revue </a:t>
            </a:r>
            <a:r>
              <a:rPr lang="it-IT" sz="5000" dirty="0" err="1">
                <a:solidFill>
                  <a:schemeClr val="tx2"/>
                </a:solidFill>
                <a:latin typeface="Source Sans Pro"/>
                <a:cs typeface="Source Sans Pro"/>
              </a:rPr>
              <a:t>Cochrane</a:t>
            </a:r>
            <a:r>
              <a:rPr lang="it-IT" sz="5000" dirty="0">
                <a:solidFill>
                  <a:schemeClr val="tx2"/>
                </a:solidFill>
                <a:latin typeface="Source Sans Pro"/>
                <a:cs typeface="Source Sans Pro"/>
              </a:rPr>
              <a:t> par : </a:t>
            </a:r>
            <a:r>
              <a:rPr lang="en-US" sz="5000" dirty="0">
                <a:solidFill>
                  <a:schemeClr val="tx2"/>
                </a:solidFill>
                <a:latin typeface="Source Sans Pro"/>
                <a:cs typeface="Source Sans Pro"/>
              </a:rPr>
              <a:t>Cochrane </a:t>
            </a:r>
            <a:r>
              <a:rPr lang="en-GB" sz="5000" dirty="0">
                <a:solidFill>
                  <a:schemeClr val="tx2"/>
                </a:solidFill>
                <a:latin typeface="Source Sans Pro"/>
                <a:cs typeface="Source Sans Pro"/>
              </a:rPr>
              <a:t>Anaesthesia</a:t>
            </a:r>
            <a:r>
              <a:rPr lang="en-US" sz="5000" dirty="0">
                <a:solidFill>
                  <a:schemeClr val="tx2"/>
                </a:solidFill>
                <a:latin typeface="Source Sans Pro"/>
                <a:cs typeface="Source Sans Pro"/>
              </a:rPr>
              <a:t>, Critical and Emergency Care Group</a:t>
            </a:r>
          </a:p>
        </p:txBody>
      </p:sp>
      <p:sp>
        <p:nvSpPr>
          <p:cNvPr id="17" name="Date Placeholder 1">
            <a:extLst>
              <a:ext uri="{FF2B5EF4-FFF2-40B4-BE49-F238E27FC236}">
                <a16:creationId xmlns:a16="http://schemas.microsoft.com/office/drawing/2014/main" id="{992BD980-D054-49B8-811C-54CC4728650B}"/>
              </a:ext>
            </a:extLst>
          </p:cNvPr>
          <p:cNvSpPr txBox="1">
            <a:spLocks/>
          </p:cNvSpPr>
          <p:nvPr/>
        </p:nvSpPr>
        <p:spPr>
          <a:xfrm>
            <a:off x="2186021" y="13265372"/>
            <a:ext cx="28047031" cy="766763"/>
          </a:xfrm>
          <a:prstGeom prst="rect">
            <a:avLst/>
          </a:prstGeom>
        </p:spPr>
        <p:txBody>
          <a:bodyPr/>
          <a:lstStyle>
            <a:defPPr>
              <a:defRPr lang="en-US"/>
            </a:defPPr>
            <a:lvl1pPr marL="0" algn="l" defTabSz="1234440" rtl="0" eaLnBrk="1" latinLnBrk="0" hangingPunct="1">
              <a:defRPr sz="4900" kern="1200">
                <a:solidFill>
                  <a:schemeClr val="tx1"/>
                </a:solidFill>
                <a:latin typeface="+mn-lt"/>
                <a:ea typeface="+mn-ea"/>
                <a:cs typeface="+mn-cs"/>
              </a:defRPr>
            </a:lvl1pPr>
            <a:lvl2pPr marL="1234440" algn="l" defTabSz="1234440" rtl="0" eaLnBrk="1" latinLnBrk="0" hangingPunct="1">
              <a:defRPr sz="4900" kern="1200">
                <a:solidFill>
                  <a:schemeClr val="tx1"/>
                </a:solidFill>
                <a:latin typeface="+mn-lt"/>
                <a:ea typeface="+mn-ea"/>
                <a:cs typeface="+mn-cs"/>
              </a:defRPr>
            </a:lvl2pPr>
            <a:lvl3pPr marL="2468880" algn="l" defTabSz="1234440" rtl="0" eaLnBrk="1" latinLnBrk="0" hangingPunct="1">
              <a:defRPr sz="4900" kern="1200">
                <a:solidFill>
                  <a:schemeClr val="tx1"/>
                </a:solidFill>
                <a:latin typeface="+mn-lt"/>
                <a:ea typeface="+mn-ea"/>
                <a:cs typeface="+mn-cs"/>
              </a:defRPr>
            </a:lvl3pPr>
            <a:lvl4pPr marL="3703320" algn="l" defTabSz="1234440" rtl="0" eaLnBrk="1" latinLnBrk="0" hangingPunct="1">
              <a:defRPr sz="4900" kern="1200">
                <a:solidFill>
                  <a:schemeClr val="tx1"/>
                </a:solidFill>
                <a:latin typeface="+mn-lt"/>
                <a:ea typeface="+mn-ea"/>
                <a:cs typeface="+mn-cs"/>
              </a:defRPr>
            </a:lvl4pPr>
            <a:lvl5pPr marL="4937760" algn="l" defTabSz="1234440" rtl="0" eaLnBrk="1" latinLnBrk="0" hangingPunct="1">
              <a:defRPr sz="4900" kern="1200">
                <a:solidFill>
                  <a:schemeClr val="tx1"/>
                </a:solidFill>
                <a:latin typeface="+mn-lt"/>
                <a:ea typeface="+mn-ea"/>
                <a:cs typeface="+mn-cs"/>
              </a:defRPr>
            </a:lvl5pPr>
            <a:lvl6pPr marL="6172200" algn="l" defTabSz="1234440" rtl="0" eaLnBrk="1" latinLnBrk="0" hangingPunct="1">
              <a:defRPr sz="4900" kern="1200">
                <a:solidFill>
                  <a:schemeClr val="tx1"/>
                </a:solidFill>
                <a:latin typeface="+mn-lt"/>
                <a:ea typeface="+mn-ea"/>
                <a:cs typeface="+mn-cs"/>
              </a:defRPr>
            </a:lvl6pPr>
            <a:lvl7pPr marL="7406640" algn="l" defTabSz="1234440" rtl="0" eaLnBrk="1" latinLnBrk="0" hangingPunct="1">
              <a:defRPr sz="4900" kern="1200">
                <a:solidFill>
                  <a:schemeClr val="tx1"/>
                </a:solidFill>
                <a:latin typeface="+mn-lt"/>
                <a:ea typeface="+mn-ea"/>
                <a:cs typeface="+mn-cs"/>
              </a:defRPr>
            </a:lvl7pPr>
            <a:lvl8pPr marL="8641080" algn="l" defTabSz="1234440" rtl="0" eaLnBrk="1" latinLnBrk="0" hangingPunct="1">
              <a:defRPr sz="4900" kern="1200">
                <a:solidFill>
                  <a:schemeClr val="tx1"/>
                </a:solidFill>
                <a:latin typeface="+mn-lt"/>
                <a:ea typeface="+mn-ea"/>
                <a:cs typeface="+mn-cs"/>
              </a:defRPr>
            </a:lvl8pPr>
            <a:lvl9pPr marL="9875520" algn="l" defTabSz="1234440" rtl="0" eaLnBrk="1" latinLnBrk="0" hangingPunct="1">
              <a:defRPr sz="4900" kern="1200">
                <a:solidFill>
                  <a:schemeClr val="tx1"/>
                </a:solidFill>
                <a:latin typeface="+mn-lt"/>
                <a:ea typeface="+mn-ea"/>
                <a:cs typeface="+mn-cs"/>
              </a:defRPr>
            </a:lvl9pPr>
          </a:lstStyle>
          <a:p>
            <a:r>
              <a:rPr lang="en-GB" sz="3500" dirty="0">
                <a:solidFill>
                  <a:schemeClr val="tx2"/>
                </a:solidFill>
                <a:latin typeface="Source Sans Pro" panose="020B0503030403020204"/>
              </a:rPr>
              <a:t>rehabilitation.cochrane.org | @</a:t>
            </a:r>
            <a:r>
              <a:rPr lang="en-GB" sz="3500" dirty="0" err="1">
                <a:solidFill>
                  <a:schemeClr val="tx2"/>
                </a:solidFill>
                <a:latin typeface="Source Sans Pro" panose="020B0503030403020204"/>
              </a:rPr>
              <a:t>CochraneRehab</a:t>
            </a:r>
            <a:r>
              <a:rPr lang="en-GB" sz="3500" dirty="0">
                <a:solidFill>
                  <a:schemeClr val="tx2"/>
                </a:solidFill>
                <a:latin typeface="Source Sans Pro" panose="020B0503030403020204"/>
              </a:rPr>
              <a:t> | #</a:t>
            </a:r>
            <a:r>
              <a:rPr lang="en-GB" sz="3500" dirty="0" err="1">
                <a:solidFill>
                  <a:schemeClr val="tx2"/>
                </a:solidFill>
                <a:latin typeface="Source Sans Pro" panose="020B0503030403020204"/>
              </a:rPr>
              <a:t>CochraneEvidence</a:t>
            </a:r>
            <a:r>
              <a:rPr lang="en-GB" sz="3500" dirty="0">
                <a:solidFill>
                  <a:schemeClr val="tx2"/>
                </a:solidFill>
                <a:latin typeface="Source Sans Pro" panose="020B0503030403020204"/>
              </a:rPr>
              <a:t> http://bit.ly/RehabCD010754</a:t>
            </a:r>
            <a:endParaRPr lang="en-US" sz="3500" dirty="0">
              <a:solidFill>
                <a:schemeClr val="tx2"/>
              </a:solidFill>
              <a:latin typeface="Source Sans Pro" panose="020B0503030403020204"/>
            </a:endParaRPr>
          </a:p>
        </p:txBody>
      </p:sp>
      <p:pic>
        <p:nvPicPr>
          <p:cNvPr id="3" name="Immagine 2" descr="Immagine che contiene interni&#10;&#10;Descrizione generata con affidabilità molto elevata">
            <a:extLst>
              <a:ext uri="{FF2B5EF4-FFF2-40B4-BE49-F238E27FC236}">
                <a16:creationId xmlns:a16="http://schemas.microsoft.com/office/drawing/2014/main" id="{0FBE4DC7-9DD1-4C69-A12E-FBFF6329ACEC}"/>
              </a:ext>
            </a:extLst>
          </p:cNvPr>
          <p:cNvPicPr preferRelativeResize="0">
            <a:picLocks/>
          </p:cNvPicPr>
          <p:nvPr/>
        </p:nvPicPr>
        <p:blipFill rotWithShape="1">
          <a:blip r:embed="rId6"/>
          <a:srcRect l="21738" r="7908"/>
          <a:stretch/>
        </p:blipFill>
        <p:spPr>
          <a:xfrm>
            <a:off x="22737258" y="0"/>
            <a:ext cx="6066341" cy="14403600"/>
          </a:xfrm>
          <a:prstGeom prst="rect">
            <a:avLst/>
          </a:prstGeom>
        </p:spPr>
      </p:pic>
    </p:spTree>
    <p:extLst>
      <p:ext uri="{BB962C8B-B14F-4D97-AF65-F5344CB8AC3E}">
        <p14:creationId xmlns:p14="http://schemas.microsoft.com/office/powerpoint/2010/main" val="2809872550"/>
      </p:ext>
    </p:extLst>
  </p:cSld>
  <p:clrMapOvr>
    <a:masterClrMapping/>
  </p:clrMapOvr>
</p:sld>
</file>

<file path=ppt/theme/theme1.xml><?xml version="1.0" encoding="utf-8"?>
<a:theme xmlns:a="http://schemas.openxmlformats.org/drawingml/2006/main" name="Blogshot Final blogshot template_June 2015[2]">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3417D7B-E525-5A4A-B1A9-F5CA81A19DA5}" vid="{7EB2B286-E2FC-9B42-B42C-F15CB152B0D7}"/>
    </a:ext>
  </a:extLst>
</a:theme>
</file>

<file path=ppt/theme/theme2.xml><?xml version="1.0" encoding="utf-8"?>
<a:theme xmlns:a="http://schemas.openxmlformats.org/drawingml/2006/main" name="Custom Design">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3417D7B-E525-5A4A-B1A9-F5CA81A19DA5}" vid="{6BE35246-4F61-114A-AEDD-9E703D94BD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0FEFC242C844E96CCF27BEBD14073" ma:contentTypeVersion="9" ma:contentTypeDescription="Een nieuw document maken." ma:contentTypeScope="" ma:versionID="fff8589a2a95601d7550dc54051f4a49">
  <xsd:schema xmlns:xsd="http://www.w3.org/2001/XMLSchema" xmlns:xs="http://www.w3.org/2001/XMLSchema" xmlns:p="http://schemas.microsoft.com/office/2006/metadata/properties" xmlns:ns2="64a9bb7f-4922-488e-a180-a0666a55bbca" xmlns:ns3="48d5435d-9344-4350-86dd-f67a31f71b9f" targetNamespace="http://schemas.microsoft.com/office/2006/metadata/properties" ma:root="true" ma:fieldsID="32364c4953a026ea5920cd0d361c815e" ns2:_="" ns3:_="">
    <xsd:import namespace="64a9bb7f-4922-488e-a180-a0666a55bbca"/>
    <xsd:import namespace="48d5435d-9344-4350-86dd-f67a31f71b9f"/>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9bb7f-4922-488e-a180-a0666a55bbc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d5435d-9344-4350-86dd-f67a31f71b9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43E6E2-5B4C-411F-AD0A-35CE15F712D0}"/>
</file>

<file path=customXml/itemProps2.xml><?xml version="1.0" encoding="utf-8"?>
<ds:datastoreItem xmlns:ds="http://schemas.openxmlformats.org/officeDocument/2006/customXml" ds:itemID="{6FE9C154-C752-42DA-8195-17DE5CF32330}"/>
</file>

<file path=customXml/itemProps3.xml><?xml version="1.0" encoding="utf-8"?>
<ds:datastoreItem xmlns:ds="http://schemas.openxmlformats.org/officeDocument/2006/customXml" ds:itemID="{311A952D-BB4A-4580-B839-56E2053C08BE}"/>
</file>

<file path=docProps/app.xml><?xml version="1.0" encoding="utf-8"?>
<Properties xmlns="http://schemas.openxmlformats.org/officeDocument/2006/extended-properties" xmlns:vt="http://schemas.openxmlformats.org/officeDocument/2006/docPropsVTypes">
  <Template>Cochrane_cyan_blogshot_template</Template>
  <TotalTime>0</TotalTime>
  <Words>139</Words>
  <Application>Microsoft Office PowerPoint</Application>
  <PresentationFormat>Custom</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Source Sans Pro</vt:lpstr>
      <vt:lpstr>Source Sans Pro Semibold</vt:lpstr>
      <vt:lpstr>Blogshot Final blogshot template_June 2015[2]</vt:lpstr>
      <vt:lpstr>Custom Design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SIOM 2016</dc:creator>
  <cp:keywords/>
  <dc:description/>
  <cp:lastModifiedBy>Trudy Bekkering</cp:lastModifiedBy>
  <cp:revision>88</cp:revision>
  <dcterms:created xsi:type="dcterms:W3CDTF">2017-11-28T12:08:06Z</dcterms:created>
  <dcterms:modified xsi:type="dcterms:W3CDTF">2018-10-08T06:58:08Z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0x0101008C20FEFC242C844E96CCF27BEBD14073</vt:lpwstr>
  </property>
</Properties>
</file>