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tte Kiekens" initials="CK" lastIdx="1" clrIdx="0">
    <p:extLst>
      <p:ext uri="{19B8F6BF-5375-455C-9EA6-DF929625EA0E}">
        <p15:presenceInfo xmlns:p15="http://schemas.microsoft.com/office/powerpoint/2012/main" userId="S-1-5-21-2123780637-82641590-1866013658-2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62"/>
    <a:srgbClr val="FFFFFF"/>
    <a:srgbClr val="002B62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4" autoAdjust="0"/>
    <p:restoredTop sz="96675" autoAdjust="0"/>
  </p:normalViewPr>
  <p:slideViewPr>
    <p:cSldViewPr snapToGrid="0" snapToObjects="1">
      <p:cViewPr varScale="1">
        <p:scale>
          <a:sx n="15" d="100"/>
          <a:sy n="15" d="100"/>
        </p:scale>
        <p:origin x="101" y="643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57544" y="572548"/>
            <a:ext cx="126786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200" b="1" dirty="0">
                <a:solidFill>
                  <a:schemeClr val="tx2"/>
                </a:solidFill>
                <a:latin typeface="Source Sans Pro Semibold" charset="0"/>
                <a:ea typeface="Source Sans Pro Semibold" charset="0"/>
              </a:rPr>
              <a:t>Exercices</a:t>
            </a:r>
            <a:r>
              <a:rPr lang="fr-FR" dirty="0"/>
              <a:t> </a:t>
            </a:r>
            <a:r>
              <a:rPr lang="fr-FR" sz="5200" b="1" dirty="0">
                <a:solidFill>
                  <a:schemeClr val="tx2"/>
                </a:solidFill>
                <a:latin typeface="Source Sans Pro Semibold" charset="0"/>
                <a:ea typeface="Source Sans Pro Semibold" charset="0"/>
              </a:rPr>
              <a:t>pour la polyarthrite rhumatoïde</a:t>
            </a:r>
            <a:br>
              <a:rPr lang="fr-FR" sz="5200" b="1" dirty="0">
                <a:solidFill>
                  <a:schemeClr val="tx2"/>
                </a:solidFill>
                <a:latin typeface="Source Sans Pro Semibold" charset="0"/>
                <a:ea typeface="Source Sans Pro Semibold" charset="0"/>
              </a:rPr>
            </a:br>
            <a:r>
              <a:rPr lang="fr-FR" sz="5200" b="1" dirty="0">
                <a:solidFill>
                  <a:schemeClr val="tx2"/>
                </a:solidFill>
                <a:latin typeface="Source Sans Pro Semibold" charset="0"/>
                <a:ea typeface="Source Sans Pro Semibold" charset="0"/>
              </a:rPr>
              <a:t>de la main</a:t>
            </a:r>
            <a:endParaRPr lang="en-US" sz="52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818890" y="3107282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862284" y="7009191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88F22B-0207-44F3-B510-1F83F131DD76}"/>
              </a:ext>
            </a:extLst>
          </p:cNvPr>
          <p:cNvSpPr txBox="1">
            <a:spLocks/>
          </p:cNvSpPr>
          <p:nvPr/>
        </p:nvSpPr>
        <p:spPr>
          <a:xfrm>
            <a:off x="2434347" y="2837867"/>
            <a:ext cx="17000484" cy="91617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Les exercices permettent d’améliorer la puissance de poigne et la force de préhension des deux mains, la fonction manuelle et l'adhésion thérapeutique et réduisent la douleur à moyen et long terme. Les exercices ne provoquent probablement pas d’effets indésirables.</a:t>
            </a:r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Il est incertain si les exercices améliorent la fonction manuelle, la puissance de poigne et la force de préhension d'une seule main (gauche ou droite) et s’ils réduisent la douleur à court terme.</a:t>
            </a:r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Revue Cochrane ; 7 études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portant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sur 841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adultes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souffrant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de </a:t>
            </a:r>
            <a:r>
              <a:rPr lang="fr-FR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polyarthrite rhumatoïde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</a:rPr>
              <a:t>,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comparant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les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exercices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à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l’absence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 </a:t>
            </a:r>
            <a:r>
              <a:rPr lang="en-US" sz="4600" dirty="0" err="1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d’exercices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.</a:t>
            </a:r>
          </a:p>
          <a:p>
            <a:pPr algn="l"/>
            <a:endParaRPr lang="en-US" sz="4600" dirty="0">
              <a:solidFill>
                <a:srgbClr val="032F6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Revue Cochrane par </a:t>
            </a:r>
            <a:r>
              <a:rPr lang="it-IT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: </a:t>
            </a:r>
            <a:r>
              <a:rPr lang="en-US" sz="4600" dirty="0">
                <a:solidFill>
                  <a:srgbClr val="032F62"/>
                </a:solidFill>
                <a:latin typeface="Source Sans Pro" panose="020B0503030403020204" pitchFamily="34" charset="77"/>
                <a:cs typeface="Source Sans Pro"/>
              </a:rPr>
              <a:t>Cochrane Musculoskeletal Group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92BD980-D054-49B8-811C-54CC4728650B}"/>
              </a:ext>
            </a:extLst>
          </p:cNvPr>
          <p:cNvSpPr txBox="1">
            <a:spLocks/>
          </p:cNvSpPr>
          <p:nvPr/>
        </p:nvSpPr>
        <p:spPr>
          <a:xfrm>
            <a:off x="486303" y="1357559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rehabilitation.cochrane.org | @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CochraneRehab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| #</a:t>
            </a:r>
            <a:r>
              <a:rPr lang="en-GB" sz="3500" dirty="0" err="1">
                <a:solidFill>
                  <a:schemeClr val="tx2"/>
                </a:solidFill>
                <a:latin typeface="Source Sans Pro" panose="020B0503030403020204"/>
              </a:rPr>
              <a:t>CochraneEvidence</a:t>
            </a:r>
            <a:r>
              <a:rPr lang="en-GB" sz="3500" dirty="0">
                <a:solidFill>
                  <a:schemeClr val="tx2"/>
                </a:solidFill>
                <a:latin typeface="Source Sans Pro" panose="020B0503030403020204"/>
              </a:rPr>
              <a:t> http://bit.ly/RehabCD003832</a:t>
            </a:r>
            <a:endParaRPr lang="en-US" sz="3500" dirty="0">
              <a:solidFill>
                <a:schemeClr val="tx2"/>
              </a:solidFill>
              <a:latin typeface="Source Sans Pro" panose="020B0503030403020204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4F4020-6F71-4857-B659-27A5EC5D3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4231" y="4846"/>
            <a:ext cx="6465721" cy="14420754"/>
          </a:xfrm>
          <a:prstGeom prst="rect">
            <a:avLst/>
          </a:prstGeom>
        </p:spPr>
      </p:pic>
      <p:pic>
        <p:nvPicPr>
          <p:cNvPr id="13" name="Picture 3" descr="Cochrane_ALLcyan_data _lines_RGB.png">
            <a:extLst>
              <a:ext uri="{FF2B5EF4-FFF2-40B4-BE49-F238E27FC236}">
                <a16:creationId xmlns:a16="http://schemas.microsoft.com/office/drawing/2014/main" id="{D3EB6DF2-F9F1-4B2B-8A87-DA19D171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01" y="0"/>
            <a:ext cx="4183705" cy="14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19F589-2975-4287-8177-95575F676F4B}"/>
</file>

<file path=customXml/itemProps2.xml><?xml version="1.0" encoding="utf-8"?>
<ds:datastoreItem xmlns:ds="http://schemas.openxmlformats.org/officeDocument/2006/customXml" ds:itemID="{70662492-76FD-445A-9792-6993C722CF5D}"/>
</file>

<file path=customXml/itemProps3.xml><?xml version="1.0" encoding="utf-8"?>
<ds:datastoreItem xmlns:ds="http://schemas.openxmlformats.org/officeDocument/2006/customXml" ds:itemID="{3C6A17F9-FEFD-4BA1-89CF-BCE4AF4E27E7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0</TotalTime>
  <Words>122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76</cp:revision>
  <dcterms:created xsi:type="dcterms:W3CDTF">2017-11-28T12:08:06Z</dcterms:created>
  <dcterms:modified xsi:type="dcterms:W3CDTF">2018-10-22T06:55:00Z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