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2"/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72299" y="740056"/>
            <a:ext cx="150997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200" b="1" dirty="0">
                <a:solidFill>
                  <a:schemeClr val="tx2"/>
                </a:solidFill>
                <a:latin typeface="Source Sans Pro Semibold" charset="0"/>
                <a:ea typeface="Source Sans Pro Semibold" charset="0"/>
              </a:rPr>
              <a:t>Les interventions thérapeutiques musicales pour les personnes atteintes de démence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356006" y="4619190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356006" y="8968596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2476398" y="3796116"/>
            <a:ext cx="17516957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Les interventions thérapeutiques musicales permettent probablement d’améliorer les problèmes comportementaux (dépression, agitation ou agressivité) et sont susceptibles de les améliorer à long terme.</a:t>
            </a:r>
            <a:b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</a:br>
            <a: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Les interventions thérapeutiques musicales peuvent améliorer le bien-être émotionnel, l'anxiété et la cognition à court et à long terme. Il n’est par contre pas certain qu’elles améliorent le comportement social.</a:t>
            </a:r>
            <a:b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</a:br>
            <a:r>
              <a:rPr lang="fr-FR" sz="2000" dirty="0">
                <a:solidFill>
                  <a:srgbClr val="032F62"/>
                </a:solidFill>
                <a:latin typeface="Source Sans Pro" panose="020B0503030403020204" pitchFamily="34" charset="77"/>
              </a:rPr>
              <a:t/>
            </a:r>
            <a:br>
              <a:rPr lang="fr-FR" sz="2000" dirty="0">
                <a:solidFill>
                  <a:srgbClr val="032F62"/>
                </a:solidFill>
                <a:latin typeface="Source Sans Pro" panose="020B0503030403020204" pitchFamily="34" charset="77"/>
              </a:rPr>
            </a:br>
            <a: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Revue Cochrane ; 22 études portant sur 1097 adultes atteints de démence, comparant les interventions thérapeutiques musicales par rapport aux soins habituels ou à d'autres activités sans musique.</a:t>
            </a:r>
          </a:p>
          <a:p>
            <a:pPr algn="l"/>
            <a:endParaRPr lang="it-IT" sz="2000" dirty="0">
              <a:solidFill>
                <a:srgbClr val="032F62"/>
              </a:solidFill>
              <a:latin typeface="Source Sans Pro" panose="020B0503030403020204" pitchFamily="34" charset="77"/>
            </a:endParaRPr>
          </a:p>
          <a:p>
            <a:pPr algn="l"/>
            <a:r>
              <a:rPr lang="it-IT" sz="48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Revue </a:t>
            </a:r>
            <a:r>
              <a:rPr lang="it-IT" sz="48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</a:t>
            </a:r>
            <a:r>
              <a:rPr lang="it-IT" sz="48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par : 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Dementia and Cognitive Improvement Group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2"/>
                </a:solidFill>
                <a:latin typeface="Source Sans Pro" panose="020B0503030403020204"/>
              </a:rPr>
              <a:t>rehabilitation.cochrane.org | @</a:t>
            </a:r>
            <a:r>
              <a:rPr lang="en-GB" sz="3600" dirty="0" err="1">
                <a:solidFill>
                  <a:schemeClr val="tx2"/>
                </a:solidFill>
                <a:latin typeface="Source Sans Pro" panose="020B0503030403020204"/>
              </a:rPr>
              <a:t>CochraneRehab</a:t>
            </a:r>
            <a:r>
              <a:rPr lang="en-GB" sz="3600" dirty="0">
                <a:solidFill>
                  <a:schemeClr val="tx2"/>
                </a:solidFill>
                <a:latin typeface="Source Sans Pro" panose="020B0503030403020204"/>
              </a:rPr>
              <a:t> | #</a:t>
            </a:r>
            <a:r>
              <a:rPr lang="en-GB" sz="3600" dirty="0" err="1">
                <a:solidFill>
                  <a:schemeClr val="tx2"/>
                </a:solidFill>
                <a:latin typeface="Source Sans Pro" panose="020B0503030403020204"/>
              </a:rPr>
              <a:t>CochraneEvidence</a:t>
            </a:r>
            <a:r>
              <a:rPr lang="en-GB" sz="3600" dirty="0">
                <a:solidFill>
                  <a:schemeClr val="tx2"/>
                </a:solidFill>
                <a:latin typeface="Source Sans Pro" panose="020B0503030403020204"/>
              </a:rPr>
              <a:t> http://</a:t>
            </a:r>
            <a:r>
              <a:rPr lang="en-GB" sz="3600" dirty="0" smtClean="0">
                <a:solidFill>
                  <a:schemeClr val="tx2"/>
                </a:solidFill>
                <a:latin typeface="Source Sans Pro" panose="020B0503030403020204"/>
              </a:rPr>
              <a:t>bit.ly/RehabCD003477</a:t>
            </a:r>
            <a:r>
              <a:rPr lang="fr-BE" sz="3600" dirty="0">
                <a:solidFill>
                  <a:schemeClr val="tx2"/>
                </a:solidFill>
                <a:latin typeface="Source Sans Pro" panose="020B0503030403020204"/>
              </a:rPr>
              <a:t> | Traduit par Cochrane Belgique </a:t>
            </a:r>
            <a:endParaRPr lang="en-US" sz="3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8E958B-2AE6-4578-B4F6-840071C9B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16"/>
          <a:stretch/>
        </p:blipFill>
        <p:spPr>
          <a:xfrm>
            <a:off x="22508083" y="1418934"/>
            <a:ext cx="6186345" cy="10494264"/>
          </a:xfrm>
          <a:prstGeom prst="rect">
            <a:avLst/>
          </a:prstGeom>
        </p:spPr>
      </p:pic>
      <p:pic>
        <p:nvPicPr>
          <p:cNvPr id="13" name="Picture 3" descr="Cochrane_ALLcyan_data _lines_RGB.png">
            <a:extLst>
              <a:ext uri="{FF2B5EF4-FFF2-40B4-BE49-F238E27FC236}">
                <a16:creationId xmlns:a16="http://schemas.microsoft.com/office/drawing/2014/main" id="{D3EB6DF2-F9F1-4B2B-8A87-DA19D171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194" y="-78392"/>
            <a:ext cx="4183705" cy="14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F304DB-53EC-4D64-9AA2-07B76538CC4C}"/>
</file>

<file path=customXml/itemProps2.xml><?xml version="1.0" encoding="utf-8"?>
<ds:datastoreItem xmlns:ds="http://schemas.openxmlformats.org/officeDocument/2006/customXml" ds:itemID="{3FB2954B-081F-4122-93C4-35FC354B5440}"/>
</file>

<file path=customXml/itemProps3.xml><?xml version="1.0" encoding="utf-8"?>
<ds:datastoreItem xmlns:ds="http://schemas.openxmlformats.org/officeDocument/2006/customXml" ds:itemID="{8FA36E7C-B7C6-4868-9744-31B749C8A674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3</TotalTime>
  <Words>52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SIOM 2016</dc:creator>
  <cp:lastModifiedBy>Trudy Bekkering</cp:lastModifiedBy>
  <cp:revision>79</cp:revision>
  <dcterms:created xsi:type="dcterms:W3CDTF">2017-11-28T12:08:06Z</dcterms:created>
  <dcterms:modified xsi:type="dcterms:W3CDTF">2019-01-14T08:57:07Z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