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56" r:id="rId2"/>
  </p:sldMasterIdLst>
  <p:notesMasterIdLst>
    <p:notesMasterId r:id="rId4"/>
  </p:notesMasterIdLst>
  <p:handoutMasterIdLst>
    <p:handoutMasterId r:id="rId5"/>
  </p:handoutMasterIdLst>
  <p:sldIdLst>
    <p:sldId id="264" r:id="rId3"/>
  </p:sldIdLst>
  <p:sldSz cx="28803600" cy="14401800"/>
  <p:notesSz cx="6858000" cy="9144000"/>
  <p:defaultTextStyle>
    <a:defPPr>
      <a:defRPr lang="en-US"/>
    </a:defPPr>
    <a:lvl1pPr marL="0" algn="l" defTabSz="1234440" rtl="0" eaLnBrk="1" latinLnBrk="0" hangingPunct="1">
      <a:defRPr sz="4900" kern="1200">
        <a:solidFill>
          <a:schemeClr val="tx1"/>
        </a:solidFill>
        <a:latin typeface="+mn-lt"/>
        <a:ea typeface="+mn-ea"/>
        <a:cs typeface="+mn-cs"/>
      </a:defRPr>
    </a:lvl1pPr>
    <a:lvl2pPr marL="1234440" algn="l" defTabSz="1234440" rtl="0" eaLnBrk="1" latinLnBrk="0" hangingPunct="1">
      <a:defRPr sz="4900" kern="1200">
        <a:solidFill>
          <a:schemeClr val="tx1"/>
        </a:solidFill>
        <a:latin typeface="+mn-lt"/>
        <a:ea typeface="+mn-ea"/>
        <a:cs typeface="+mn-cs"/>
      </a:defRPr>
    </a:lvl2pPr>
    <a:lvl3pPr marL="2468880" algn="l" defTabSz="1234440" rtl="0" eaLnBrk="1" latinLnBrk="0" hangingPunct="1">
      <a:defRPr sz="4900" kern="1200">
        <a:solidFill>
          <a:schemeClr val="tx1"/>
        </a:solidFill>
        <a:latin typeface="+mn-lt"/>
        <a:ea typeface="+mn-ea"/>
        <a:cs typeface="+mn-cs"/>
      </a:defRPr>
    </a:lvl3pPr>
    <a:lvl4pPr marL="3703320" algn="l" defTabSz="1234440" rtl="0" eaLnBrk="1" latinLnBrk="0" hangingPunct="1">
      <a:defRPr sz="4900" kern="1200">
        <a:solidFill>
          <a:schemeClr val="tx1"/>
        </a:solidFill>
        <a:latin typeface="+mn-lt"/>
        <a:ea typeface="+mn-ea"/>
        <a:cs typeface="+mn-cs"/>
      </a:defRPr>
    </a:lvl4pPr>
    <a:lvl5pPr marL="4937760" algn="l" defTabSz="1234440" rtl="0" eaLnBrk="1" latinLnBrk="0" hangingPunct="1">
      <a:defRPr sz="4900" kern="1200">
        <a:solidFill>
          <a:schemeClr val="tx1"/>
        </a:solidFill>
        <a:latin typeface="+mn-lt"/>
        <a:ea typeface="+mn-ea"/>
        <a:cs typeface="+mn-cs"/>
      </a:defRPr>
    </a:lvl5pPr>
    <a:lvl6pPr marL="6172200" algn="l" defTabSz="1234440" rtl="0" eaLnBrk="1" latinLnBrk="0" hangingPunct="1">
      <a:defRPr sz="4900" kern="1200">
        <a:solidFill>
          <a:schemeClr val="tx1"/>
        </a:solidFill>
        <a:latin typeface="+mn-lt"/>
        <a:ea typeface="+mn-ea"/>
        <a:cs typeface="+mn-cs"/>
      </a:defRPr>
    </a:lvl6pPr>
    <a:lvl7pPr marL="7406640" algn="l" defTabSz="1234440" rtl="0" eaLnBrk="1" latinLnBrk="0" hangingPunct="1">
      <a:defRPr sz="4900" kern="1200">
        <a:solidFill>
          <a:schemeClr val="tx1"/>
        </a:solidFill>
        <a:latin typeface="+mn-lt"/>
        <a:ea typeface="+mn-ea"/>
        <a:cs typeface="+mn-cs"/>
      </a:defRPr>
    </a:lvl7pPr>
    <a:lvl8pPr marL="8641080" algn="l" defTabSz="1234440" rtl="0" eaLnBrk="1" latinLnBrk="0" hangingPunct="1">
      <a:defRPr sz="4900" kern="1200">
        <a:solidFill>
          <a:schemeClr val="tx1"/>
        </a:solidFill>
        <a:latin typeface="+mn-lt"/>
        <a:ea typeface="+mn-ea"/>
        <a:cs typeface="+mn-cs"/>
      </a:defRPr>
    </a:lvl8pPr>
    <a:lvl9pPr marL="9875520" algn="l" defTabSz="1234440"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B62"/>
    <a:srgbClr val="FF1143"/>
    <a:srgbClr val="FF0E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52" autoAdjust="0"/>
    <p:restoredTop sz="96675" autoAdjust="0"/>
  </p:normalViewPr>
  <p:slideViewPr>
    <p:cSldViewPr snapToGrid="0" snapToObjects="1">
      <p:cViewPr varScale="1">
        <p:scale>
          <a:sx n="38" d="100"/>
          <a:sy n="38" d="100"/>
        </p:scale>
        <p:origin x="139" y="178"/>
      </p:cViewPr>
      <p:guideLst>
        <p:guide orient="horz" pos="4536"/>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30ED7A-1CB6-704F-A4C3-FCEFF9F4D80E}" type="datetimeFigureOut">
              <a:rPr lang="en-US" smtClean="0"/>
              <a:t>9/14/2018</a:t>
            </a:fld>
            <a:endParaRPr lang="fr-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3EDDC-2BC7-8347-8DB7-61CF14DB0DEC}" type="slidenum">
              <a:rPr lang="en-US" smtClean="0"/>
              <a:t>‹#›</a:t>
            </a:fld>
            <a:endParaRPr lang="fr-BE"/>
          </a:p>
        </p:txBody>
      </p:sp>
    </p:spTree>
    <p:extLst>
      <p:ext uri="{BB962C8B-B14F-4D97-AF65-F5344CB8AC3E}">
        <p14:creationId xmlns:p14="http://schemas.microsoft.com/office/powerpoint/2010/main" val="3372065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B4C02-21AD-814B-95BC-02F8965EA953}" type="datetimeFigureOut">
              <a:rPr lang="en-US" smtClean="0"/>
              <a:t>9/14/2018</a:t>
            </a:fld>
            <a:endParaRPr lang="fr-BE"/>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F2E13-4EDE-8E46-874C-90517345F1AF}" type="slidenum">
              <a:rPr lang="en-US" smtClean="0"/>
              <a:t>‹#›</a:t>
            </a:fld>
            <a:endParaRPr lang="fr-BE"/>
          </a:p>
        </p:txBody>
      </p:sp>
    </p:spTree>
    <p:extLst>
      <p:ext uri="{BB962C8B-B14F-4D97-AF65-F5344CB8AC3E}">
        <p14:creationId xmlns:p14="http://schemas.microsoft.com/office/powerpoint/2010/main" val="2639735363"/>
      </p:ext>
    </p:extLst>
  </p:cSld>
  <p:clrMap bg1="lt1" tx1="dk1" bg2="lt2" tx2="dk2" accent1="accent1" accent2="accent2" accent3="accent3" accent4="accent4" accent5="accent5" accent6="accent6" hlink="hlink" folHlink="folHlink"/>
  <p:hf hdr="0" ftr="0" dt="0"/>
  <p:notesStyle>
    <a:lvl1pPr marL="0" algn="l" defTabSz="1234440" rtl="0" eaLnBrk="1" latinLnBrk="0" hangingPunct="1">
      <a:defRPr sz="3200" kern="1200">
        <a:solidFill>
          <a:schemeClr val="tx1"/>
        </a:solidFill>
        <a:latin typeface="+mn-lt"/>
        <a:ea typeface="+mn-ea"/>
        <a:cs typeface="+mn-cs"/>
      </a:defRPr>
    </a:lvl1pPr>
    <a:lvl2pPr marL="1234440" algn="l" defTabSz="1234440" rtl="0" eaLnBrk="1" latinLnBrk="0" hangingPunct="1">
      <a:defRPr sz="3200" kern="1200">
        <a:solidFill>
          <a:schemeClr val="tx1"/>
        </a:solidFill>
        <a:latin typeface="+mn-lt"/>
        <a:ea typeface="+mn-ea"/>
        <a:cs typeface="+mn-cs"/>
      </a:defRPr>
    </a:lvl2pPr>
    <a:lvl3pPr marL="2468880" algn="l" defTabSz="1234440" rtl="0" eaLnBrk="1" latinLnBrk="0" hangingPunct="1">
      <a:defRPr sz="3200" kern="1200">
        <a:solidFill>
          <a:schemeClr val="tx1"/>
        </a:solidFill>
        <a:latin typeface="+mn-lt"/>
        <a:ea typeface="+mn-ea"/>
        <a:cs typeface="+mn-cs"/>
      </a:defRPr>
    </a:lvl3pPr>
    <a:lvl4pPr marL="3703320" algn="l" defTabSz="1234440" rtl="0" eaLnBrk="1" latinLnBrk="0" hangingPunct="1">
      <a:defRPr sz="3200" kern="1200">
        <a:solidFill>
          <a:schemeClr val="tx1"/>
        </a:solidFill>
        <a:latin typeface="+mn-lt"/>
        <a:ea typeface="+mn-ea"/>
        <a:cs typeface="+mn-cs"/>
      </a:defRPr>
    </a:lvl4pPr>
    <a:lvl5pPr marL="4937760" algn="l" defTabSz="1234440" rtl="0" eaLnBrk="1" latinLnBrk="0" hangingPunct="1">
      <a:defRPr sz="3200" kern="1200">
        <a:solidFill>
          <a:schemeClr val="tx1"/>
        </a:solidFill>
        <a:latin typeface="+mn-lt"/>
        <a:ea typeface="+mn-ea"/>
        <a:cs typeface="+mn-cs"/>
      </a:defRPr>
    </a:lvl5pPr>
    <a:lvl6pPr marL="6172200" algn="l" defTabSz="1234440" rtl="0" eaLnBrk="1" latinLnBrk="0" hangingPunct="1">
      <a:defRPr sz="3200" kern="1200">
        <a:solidFill>
          <a:schemeClr val="tx1"/>
        </a:solidFill>
        <a:latin typeface="+mn-lt"/>
        <a:ea typeface="+mn-ea"/>
        <a:cs typeface="+mn-cs"/>
      </a:defRPr>
    </a:lvl6pPr>
    <a:lvl7pPr marL="7406640" algn="l" defTabSz="1234440" rtl="0" eaLnBrk="1" latinLnBrk="0" hangingPunct="1">
      <a:defRPr sz="3200" kern="1200">
        <a:solidFill>
          <a:schemeClr val="tx1"/>
        </a:solidFill>
        <a:latin typeface="+mn-lt"/>
        <a:ea typeface="+mn-ea"/>
        <a:cs typeface="+mn-cs"/>
      </a:defRPr>
    </a:lvl7pPr>
    <a:lvl8pPr marL="8641080" algn="l" defTabSz="1234440" rtl="0" eaLnBrk="1" latinLnBrk="0" hangingPunct="1">
      <a:defRPr sz="3200" kern="1200">
        <a:solidFill>
          <a:schemeClr val="tx1"/>
        </a:solidFill>
        <a:latin typeface="+mn-lt"/>
        <a:ea typeface="+mn-ea"/>
        <a:cs typeface="+mn-cs"/>
      </a:defRPr>
    </a:lvl8pPr>
    <a:lvl9pPr marL="9875520" algn="l" defTabSz="1234440"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Text Placeholder 2"/>
          <p:cNvSpPr>
            <a:spLocks noGrp="1"/>
          </p:cNvSpPr>
          <p:nvPr>
            <p:ph idx="1"/>
          </p:nvPr>
        </p:nvSpPr>
        <p:spPr>
          <a:xfrm>
            <a:off x="317498" y="317498"/>
            <a:ext cx="28126581" cy="1376447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64552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285" y="342171"/>
            <a:ext cx="28047030" cy="3683847"/>
          </a:xfrm>
          <a:prstGeom prst="rect">
            <a:avLst/>
          </a:prstGeom>
        </p:spPr>
        <p:txBody>
          <a:bodyPr/>
          <a:lstStyle>
            <a:lvl1pPr algn="l">
              <a:defRPr sz="2800">
                <a:solidFill>
                  <a:schemeClr val="tx2"/>
                </a:solidFill>
                <a:latin typeface="Source Sans Pro"/>
                <a:cs typeface="Source Sans Pro"/>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evidentlycochrane.org</a:t>
            </a:r>
            <a:endParaRPr lang="en-US" dirty="0"/>
          </a:p>
        </p:txBody>
      </p:sp>
    </p:spTree>
    <p:extLst>
      <p:ext uri="{BB962C8B-B14F-4D97-AF65-F5344CB8AC3E}">
        <p14:creationId xmlns:p14="http://schemas.microsoft.com/office/powerpoint/2010/main" val="195602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8" y="317498"/>
            <a:ext cx="28126581" cy="1376447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039352880"/>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2"/>
          </a:solidFill>
          <a:latin typeface="Source Sans Pro"/>
          <a:ea typeface="+mn-ea"/>
          <a:cs typeface="Source Sans Pro"/>
        </a:defRPr>
      </a:lvl1pPr>
      <a:lvl2pPr marL="457200" indent="0" algn="l" defTabSz="457200" rtl="0" eaLnBrk="1" latinLnBrk="0" hangingPunct="1">
        <a:spcBef>
          <a:spcPct val="20000"/>
        </a:spcBef>
        <a:buFont typeface="Arial"/>
        <a:buNone/>
        <a:defRPr sz="2800" kern="1200">
          <a:solidFill>
            <a:schemeClr val="tx2"/>
          </a:solidFill>
          <a:latin typeface="Source Sans Pro"/>
          <a:ea typeface="+mn-ea"/>
          <a:cs typeface="Source Sans Pro"/>
        </a:defRPr>
      </a:lvl2pPr>
      <a:lvl3pPr marL="914400" indent="0" algn="l" defTabSz="457200" rtl="0" eaLnBrk="1" latinLnBrk="0" hangingPunct="1">
        <a:spcBef>
          <a:spcPct val="20000"/>
        </a:spcBef>
        <a:buFont typeface="Arial"/>
        <a:buNone/>
        <a:defRPr sz="2400" kern="1200">
          <a:solidFill>
            <a:schemeClr val="tx2"/>
          </a:solidFill>
          <a:latin typeface="Source Sans Pro"/>
          <a:ea typeface="+mn-ea"/>
          <a:cs typeface="Source Sans Pro"/>
        </a:defRPr>
      </a:lvl3pPr>
      <a:lvl4pPr marL="1371600" indent="0" algn="l" defTabSz="457200" rtl="0" eaLnBrk="1" latinLnBrk="0" hangingPunct="1">
        <a:spcBef>
          <a:spcPct val="20000"/>
        </a:spcBef>
        <a:buFont typeface="Arial"/>
        <a:buNone/>
        <a:defRPr sz="2000" kern="1200">
          <a:solidFill>
            <a:schemeClr val="tx2"/>
          </a:solidFill>
          <a:latin typeface="Source Sans Pro"/>
          <a:ea typeface="+mn-ea"/>
          <a:cs typeface="Source Sans Pro"/>
        </a:defRPr>
      </a:lvl4pPr>
      <a:lvl5pPr marL="1828800" indent="0" algn="l" defTabSz="457200" rtl="0" eaLnBrk="1" latinLnBrk="0" hangingPunct="1">
        <a:spcBef>
          <a:spcPct val="20000"/>
        </a:spcBef>
        <a:buFont typeface="Arial"/>
        <a:buNone/>
        <a:defRPr sz="2000" kern="1200">
          <a:solidFill>
            <a:schemeClr val="tx2"/>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973654"/>
            <a:ext cx="28803600" cy="3094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78284" y="7758478"/>
            <a:ext cx="28047031" cy="53463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78284" y="13347700"/>
            <a:ext cx="28047031" cy="766763"/>
          </a:xfrm>
          <a:prstGeom prst="rect">
            <a:avLst/>
          </a:prstGeom>
        </p:spPr>
        <p:txBody>
          <a:bodyPr vert="horz" lIns="91440" tIns="45720" rIns="91440" bIns="45720" rtlCol="0" anchor="ctr"/>
          <a:lstStyle>
            <a:lvl1pPr algn="l">
              <a:defRPr sz="2800">
                <a:solidFill>
                  <a:srgbClr val="008CD2"/>
                </a:solidFill>
                <a:latin typeface="Source Sans Pro Semibold"/>
                <a:cs typeface="Source Sans Pro Semibold"/>
              </a:defRPr>
            </a:lvl1pPr>
          </a:lstStyle>
          <a:p>
            <a:r>
              <a:rPr lang="en-GB"/>
              <a:t>evidentlycochrane.org</a:t>
            </a:r>
            <a:endParaRPr lang="en-US" dirty="0"/>
          </a:p>
        </p:txBody>
      </p:sp>
      <p:pic>
        <p:nvPicPr>
          <p:cNvPr id="10" name="Picture 9" descr="UKBA15 Health awa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135" y="5156777"/>
            <a:ext cx="2632105" cy="2632105"/>
          </a:xfrm>
          <a:prstGeom prst="rect">
            <a:avLst/>
          </a:prstGeom>
        </p:spPr>
      </p:pic>
      <p:pic>
        <p:nvPicPr>
          <p:cNvPr id="12" name="Picture 11" descr="EvidentlyCochrane_white_logo_Apr20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615" y="5666960"/>
            <a:ext cx="7680960" cy="1813560"/>
          </a:xfrm>
          <a:prstGeom prst="rect">
            <a:avLst/>
          </a:prstGeom>
        </p:spPr>
      </p:pic>
      <p:pic>
        <p:nvPicPr>
          <p:cNvPr id="13" name="Picture 12" descr="Cochrane_ALLwhite_data _lines_RG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4081" y="4629848"/>
            <a:ext cx="1096364" cy="3779042"/>
          </a:xfrm>
          <a:prstGeom prst="rect">
            <a:avLst/>
          </a:prstGeom>
        </p:spPr>
      </p:pic>
      <p:pic>
        <p:nvPicPr>
          <p:cNvPr id="14" name="Picture 13" descr="Cochrane_UK_white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3218" y="6492968"/>
            <a:ext cx="2904744" cy="987552"/>
          </a:xfrm>
          <a:prstGeom prst="rect">
            <a:avLst/>
          </a:prstGeom>
        </p:spPr>
      </p:pic>
      <p:sp>
        <p:nvSpPr>
          <p:cNvPr id="15" name="TextBox 14"/>
          <p:cNvSpPr txBox="1"/>
          <p:nvPr/>
        </p:nvSpPr>
        <p:spPr>
          <a:xfrm>
            <a:off x="21843218" y="5517805"/>
            <a:ext cx="3258606" cy="553998"/>
          </a:xfrm>
          <a:prstGeom prst="rect">
            <a:avLst/>
          </a:prstGeom>
          <a:noFill/>
        </p:spPr>
        <p:txBody>
          <a:bodyPr wrap="square" rtlCol="0">
            <a:spAutoFit/>
          </a:bodyPr>
          <a:lstStyle/>
          <a:p>
            <a:r>
              <a:rPr lang="fr-BE" sz="3000" dirty="0">
                <a:solidFill>
                  <a:schemeClr val="bg1"/>
                </a:solidFill>
                <a:latin typeface="Source Sans Pro"/>
              </a:rPr>
              <a:t>Supporté par</a:t>
            </a:r>
          </a:p>
        </p:txBody>
      </p:sp>
    </p:spTree>
    <p:extLst>
      <p:ext uri="{BB962C8B-B14F-4D97-AF65-F5344CB8AC3E}">
        <p14:creationId xmlns:p14="http://schemas.microsoft.com/office/powerpoint/2010/main" val="98038888"/>
      </p:ext>
    </p:extLst>
  </p:cSld>
  <p:clrMap bg1="lt1" tx1="dk1" bg2="lt2" tx2="dk2" accent1="accent1" accent2="accent2" accent3="accent3" accent4="accent4" accent5="accent5" accent6="accent6" hlink="hlink" folHlink="folHlink"/>
  <p:sldLayoutIdLst>
    <p:sldLayoutId id="2147483658" r:id="rId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2pPr>
      <a:lvl3pPr marL="11430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3pPr>
      <a:lvl4pPr marL="16002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4pPr>
      <a:lvl5pPr marL="20574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animale, invertebrato&#10;&#10;Descrizione generata con affidabilità molto elevata">
            <a:extLst>
              <a:ext uri="{FF2B5EF4-FFF2-40B4-BE49-F238E27FC236}">
                <a16:creationId xmlns:a16="http://schemas.microsoft.com/office/drawing/2014/main" id="{86C958DC-7A12-4D96-B848-763DFF211FC0}"/>
              </a:ext>
            </a:extLst>
          </p:cNvPr>
          <p:cNvPicPr preferRelativeResize="0">
            <a:picLocks/>
          </p:cNvPicPr>
          <p:nvPr/>
        </p:nvPicPr>
        <p:blipFill>
          <a:blip r:embed="rId2"/>
          <a:stretch>
            <a:fillRect/>
          </a:stretch>
        </p:blipFill>
        <p:spPr>
          <a:xfrm>
            <a:off x="22528859" y="2613624"/>
            <a:ext cx="6276720" cy="11788175"/>
          </a:xfrm>
          <a:prstGeom prst="rect">
            <a:avLst/>
          </a:prstGeom>
        </p:spPr>
      </p:pic>
      <p:sp>
        <p:nvSpPr>
          <p:cNvPr id="12" name="Rectangle 11"/>
          <p:cNvSpPr/>
          <p:nvPr/>
        </p:nvSpPr>
        <p:spPr>
          <a:xfrm>
            <a:off x="0" y="2628900"/>
            <a:ext cx="22153902" cy="117729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7212" b="15338"/>
          <a:stretch/>
        </p:blipFill>
        <p:spPr>
          <a:xfrm>
            <a:off x="18880471" y="2542478"/>
            <a:ext cx="5124652" cy="11914295"/>
          </a:xfrm>
          <a:prstGeom prst="rect">
            <a:avLst/>
          </a:prstGeom>
        </p:spPr>
      </p:pic>
      <p:sp>
        <p:nvSpPr>
          <p:cNvPr id="15" name="TextBox 14"/>
          <p:cNvSpPr txBox="1"/>
          <p:nvPr/>
        </p:nvSpPr>
        <p:spPr>
          <a:xfrm>
            <a:off x="6651678" y="653127"/>
            <a:ext cx="22153901" cy="1754326"/>
          </a:xfrm>
          <a:prstGeom prst="rect">
            <a:avLst/>
          </a:prstGeom>
          <a:noFill/>
        </p:spPr>
        <p:txBody>
          <a:bodyPr wrap="square" rtlCol="0">
            <a:spAutoFit/>
          </a:bodyPr>
          <a:lstStyle/>
          <a:p>
            <a:pPr algn="ctr"/>
            <a:r>
              <a:rPr lang="fr-BE" sz="5400" b="1" dirty="0">
                <a:solidFill>
                  <a:schemeClr val="tx2"/>
                </a:solidFill>
                <a:latin typeface="Source Sans Pro Semibold" charset="0"/>
              </a:rPr>
              <a:t>Interventions non pharmacologiques </a:t>
            </a:r>
            <a:r>
              <a:rPr lang="fr-FR" sz="5400" b="1" dirty="0">
                <a:solidFill>
                  <a:schemeClr val="tx2"/>
                </a:solidFill>
                <a:latin typeface="Source Sans Pro Semibold" charset="0"/>
              </a:rPr>
              <a:t>pour le traitement de la prostatite chronique et du syndrome douloureux pelvien chronique</a:t>
            </a:r>
            <a:endParaRPr lang="fr-BE" sz="5400" b="1" dirty="0">
              <a:solidFill>
                <a:schemeClr val="tx2"/>
              </a:solidFill>
              <a:latin typeface="Source Sans Pro Semibold" charset="0"/>
            </a:endParaRPr>
          </a:p>
        </p:txBody>
      </p:sp>
      <p:pic>
        <p:nvPicPr>
          <p:cNvPr id="16" name="Immagine 15">
            <a:extLst>
              <a:ext uri="{FF2B5EF4-FFF2-40B4-BE49-F238E27FC236}">
                <a16:creationId xmlns:a16="http://schemas.microsoft.com/office/drawing/2014/main" id="{DE7DAC43-277E-440B-AD4E-EB817DE15528}"/>
              </a:ext>
            </a:extLst>
          </p:cNvPr>
          <p:cNvPicPr>
            <a:picLocks noChangeAspect="1"/>
          </p:cNvPicPr>
          <p:nvPr/>
        </p:nvPicPr>
        <p:blipFill>
          <a:blip r:embed="rId4"/>
          <a:stretch>
            <a:fillRect/>
          </a:stretch>
        </p:blipFill>
        <p:spPr>
          <a:xfrm>
            <a:off x="281541" y="486263"/>
            <a:ext cx="6325314" cy="1635641"/>
          </a:xfrm>
          <a:prstGeom prst="rect">
            <a:avLst/>
          </a:prstGeom>
        </p:spPr>
      </p:pic>
      <p:sp>
        <p:nvSpPr>
          <p:cNvPr id="19" name="Title 1">
            <a:extLst>
              <a:ext uri="{FF2B5EF4-FFF2-40B4-BE49-F238E27FC236}">
                <a16:creationId xmlns:a16="http://schemas.microsoft.com/office/drawing/2014/main" id="{614096EF-865F-4FE4-BDBD-47CE752868C3}"/>
              </a:ext>
            </a:extLst>
          </p:cNvPr>
          <p:cNvSpPr txBox="1">
            <a:spLocks/>
          </p:cNvSpPr>
          <p:nvPr/>
        </p:nvSpPr>
        <p:spPr>
          <a:xfrm>
            <a:off x="2218431" y="2773829"/>
            <a:ext cx="17098269" cy="109748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BE" sz="4600" dirty="0">
                <a:solidFill>
                  <a:schemeClr val="bg1"/>
                </a:solidFill>
                <a:latin typeface="Source Sans Pro" panose="020B0503030403020204" pitchFamily="34" charset="77"/>
              </a:rPr>
              <a:t>Il est probable que chez les adultes souffrant de prostatite chronique ou du syndrome de douleur pelvien chronique, l'acupuncture, la circoncision et la thérapie par ondes de choc extracorporelles réduisent les symptômes de prostatite. L'activité physique et la thermothérapie transrectale sont susceptibles de réduire les symptômes de prostatite. Les effets des autres interventions sont par contre incertains. Il existe peu d’informations sur les événements indésirables. </a:t>
            </a:r>
            <a:endParaRPr lang="fr-BE" sz="4600" dirty="0">
              <a:solidFill>
                <a:schemeClr val="bg1"/>
              </a:solidFill>
              <a:latin typeface="Source Sans Pro" panose="020B0503030403020204" pitchFamily="34" charset="77"/>
              <a:cs typeface="Source Sans Pro"/>
            </a:endParaRPr>
          </a:p>
          <a:p>
            <a:pPr algn="l"/>
            <a:endParaRPr lang="fr-BE" sz="4600" dirty="0">
              <a:solidFill>
                <a:schemeClr val="bg1"/>
              </a:solidFill>
              <a:latin typeface="Source Sans Pro"/>
              <a:cs typeface="Source Sans Pro"/>
            </a:endParaRPr>
          </a:p>
          <a:p>
            <a:pPr algn="l"/>
            <a:r>
              <a:rPr lang="fr-BE" sz="4600" dirty="0">
                <a:solidFill>
                  <a:schemeClr val="bg1"/>
                </a:solidFill>
                <a:latin typeface="Source Sans Pro"/>
              </a:rPr>
              <a:t>Revue Cochrane; 38 études avec 3187 adultes souffrant de prostatite chronique/du syndrome douloureux pelvien </a:t>
            </a:r>
            <a:br>
              <a:rPr lang="fr-BE" sz="4600" dirty="0">
                <a:solidFill>
                  <a:schemeClr val="bg1"/>
                </a:solidFill>
                <a:latin typeface="Source Sans Pro"/>
              </a:rPr>
            </a:br>
            <a:r>
              <a:rPr lang="fr-BE" sz="4600" dirty="0">
                <a:solidFill>
                  <a:schemeClr val="bg1"/>
                </a:solidFill>
                <a:latin typeface="Source Sans Pro"/>
              </a:rPr>
              <a:t>chronique, comparant les thérapies non médicamenteuses </a:t>
            </a:r>
            <a:br>
              <a:rPr lang="fr-BE" sz="4600" dirty="0">
                <a:solidFill>
                  <a:schemeClr val="bg1"/>
                </a:solidFill>
                <a:latin typeface="Source Sans Pro"/>
              </a:rPr>
            </a:br>
            <a:r>
              <a:rPr lang="fr-BE" sz="4600" dirty="0">
                <a:solidFill>
                  <a:schemeClr val="bg1"/>
                </a:solidFill>
                <a:latin typeface="Source Sans Pro"/>
              </a:rPr>
              <a:t>à la procédure simulée.</a:t>
            </a:r>
            <a:endParaRPr lang="fr-BE" sz="4600" dirty="0">
              <a:solidFill>
                <a:schemeClr val="bg1"/>
              </a:solidFill>
              <a:latin typeface="Source Sans Pro"/>
              <a:cs typeface="Source Sans Pro"/>
            </a:endParaRPr>
          </a:p>
          <a:p>
            <a:pPr algn="l"/>
            <a:endParaRPr lang="fr-BE" sz="4600" dirty="0">
              <a:solidFill>
                <a:schemeClr val="bg1"/>
              </a:solidFill>
              <a:latin typeface="Source Sans Pro"/>
              <a:cs typeface="Source Sans Pro"/>
            </a:endParaRPr>
          </a:p>
          <a:p>
            <a:pPr algn="l"/>
            <a:r>
              <a:rPr lang="fr-BE" sz="4600" dirty="0">
                <a:solidFill>
                  <a:schemeClr val="bg1"/>
                </a:solidFill>
                <a:latin typeface="Source Sans Pro"/>
              </a:rPr>
              <a:t>Revue </a:t>
            </a:r>
            <a:r>
              <a:rPr lang="fr-BE" sz="4600">
                <a:solidFill>
                  <a:schemeClr val="bg1"/>
                </a:solidFill>
                <a:latin typeface="Source Sans Pro"/>
              </a:rPr>
              <a:t>Cochrane par : </a:t>
            </a:r>
            <a:r>
              <a:rPr lang="fr-BE" sz="4600" dirty="0">
                <a:solidFill>
                  <a:schemeClr val="bg1"/>
                </a:solidFill>
                <a:latin typeface="Source Sans Pro"/>
              </a:rPr>
              <a:t>Cochrane </a:t>
            </a:r>
            <a:r>
              <a:rPr lang="fr-BE" sz="4600" dirty="0" err="1">
                <a:solidFill>
                  <a:schemeClr val="bg1"/>
                </a:solidFill>
                <a:latin typeface="Source Sans Pro"/>
              </a:rPr>
              <a:t>Urology</a:t>
            </a:r>
            <a:endParaRPr lang="fr-BE" sz="4600" dirty="0">
              <a:solidFill>
                <a:schemeClr val="bg1"/>
              </a:solidFill>
              <a:latin typeface="Source Sans Pro"/>
              <a:cs typeface="Source Sans Pro"/>
            </a:endParaRPr>
          </a:p>
        </p:txBody>
      </p:sp>
      <p:sp>
        <p:nvSpPr>
          <p:cNvPr id="21" name="Date Placeholder 1">
            <a:extLst>
              <a:ext uri="{FF2B5EF4-FFF2-40B4-BE49-F238E27FC236}">
                <a16:creationId xmlns:a16="http://schemas.microsoft.com/office/drawing/2014/main" id="{DA117ADE-3DCB-44DE-86E6-2D1ACA948102}"/>
              </a:ext>
            </a:extLst>
          </p:cNvPr>
          <p:cNvSpPr txBox="1">
            <a:spLocks/>
          </p:cNvSpPr>
          <p:nvPr/>
        </p:nvSpPr>
        <p:spPr>
          <a:xfrm>
            <a:off x="486303" y="13404149"/>
            <a:ext cx="28047031" cy="766763"/>
          </a:xfrm>
          <a:prstGeom prst="rect">
            <a:avLst/>
          </a:prstGeom>
        </p:spPr>
        <p:txBody>
          <a:bodyPr/>
          <a:lstStyle>
            <a:defPPr>
              <a:defRPr lang="en-US"/>
            </a:defPPr>
            <a:lvl1pPr marL="0" algn="l" defTabSz="1234440" rtl="0" eaLnBrk="1" latinLnBrk="0" hangingPunct="1">
              <a:defRPr sz="4900" kern="1200">
                <a:solidFill>
                  <a:schemeClr val="tx1"/>
                </a:solidFill>
                <a:latin typeface="+mn-lt"/>
                <a:ea typeface="+mn-ea"/>
                <a:cs typeface="+mn-cs"/>
              </a:defRPr>
            </a:lvl1pPr>
            <a:lvl2pPr marL="1234440" algn="l" defTabSz="1234440" rtl="0" eaLnBrk="1" latinLnBrk="0" hangingPunct="1">
              <a:defRPr sz="4900" kern="1200">
                <a:solidFill>
                  <a:schemeClr val="tx1"/>
                </a:solidFill>
                <a:latin typeface="+mn-lt"/>
                <a:ea typeface="+mn-ea"/>
                <a:cs typeface="+mn-cs"/>
              </a:defRPr>
            </a:lvl2pPr>
            <a:lvl3pPr marL="2468880" algn="l" defTabSz="1234440" rtl="0" eaLnBrk="1" latinLnBrk="0" hangingPunct="1">
              <a:defRPr sz="4900" kern="1200">
                <a:solidFill>
                  <a:schemeClr val="tx1"/>
                </a:solidFill>
                <a:latin typeface="+mn-lt"/>
                <a:ea typeface="+mn-ea"/>
                <a:cs typeface="+mn-cs"/>
              </a:defRPr>
            </a:lvl3pPr>
            <a:lvl4pPr marL="3703320" algn="l" defTabSz="1234440" rtl="0" eaLnBrk="1" latinLnBrk="0" hangingPunct="1">
              <a:defRPr sz="4900" kern="1200">
                <a:solidFill>
                  <a:schemeClr val="tx1"/>
                </a:solidFill>
                <a:latin typeface="+mn-lt"/>
                <a:ea typeface="+mn-ea"/>
                <a:cs typeface="+mn-cs"/>
              </a:defRPr>
            </a:lvl4pPr>
            <a:lvl5pPr marL="4937760" algn="l" defTabSz="1234440" rtl="0" eaLnBrk="1" latinLnBrk="0" hangingPunct="1">
              <a:defRPr sz="4900" kern="1200">
                <a:solidFill>
                  <a:schemeClr val="tx1"/>
                </a:solidFill>
                <a:latin typeface="+mn-lt"/>
                <a:ea typeface="+mn-ea"/>
                <a:cs typeface="+mn-cs"/>
              </a:defRPr>
            </a:lvl5pPr>
            <a:lvl6pPr marL="6172200" algn="l" defTabSz="1234440" rtl="0" eaLnBrk="1" latinLnBrk="0" hangingPunct="1">
              <a:defRPr sz="4900" kern="1200">
                <a:solidFill>
                  <a:schemeClr val="tx1"/>
                </a:solidFill>
                <a:latin typeface="+mn-lt"/>
                <a:ea typeface="+mn-ea"/>
                <a:cs typeface="+mn-cs"/>
              </a:defRPr>
            </a:lvl6pPr>
            <a:lvl7pPr marL="7406640" algn="l" defTabSz="1234440" rtl="0" eaLnBrk="1" latinLnBrk="0" hangingPunct="1">
              <a:defRPr sz="4900" kern="1200">
                <a:solidFill>
                  <a:schemeClr val="tx1"/>
                </a:solidFill>
                <a:latin typeface="+mn-lt"/>
                <a:ea typeface="+mn-ea"/>
                <a:cs typeface="+mn-cs"/>
              </a:defRPr>
            </a:lvl7pPr>
            <a:lvl8pPr marL="8641080" algn="l" defTabSz="1234440" rtl="0" eaLnBrk="1" latinLnBrk="0" hangingPunct="1">
              <a:defRPr sz="4900" kern="1200">
                <a:solidFill>
                  <a:schemeClr val="tx1"/>
                </a:solidFill>
                <a:latin typeface="+mn-lt"/>
                <a:ea typeface="+mn-ea"/>
                <a:cs typeface="+mn-cs"/>
              </a:defRPr>
            </a:lvl8pPr>
            <a:lvl9pPr marL="9875520" algn="l" defTabSz="1234440" rtl="0" eaLnBrk="1" latinLnBrk="0" hangingPunct="1">
              <a:defRPr sz="4900" kern="1200">
                <a:solidFill>
                  <a:schemeClr val="tx1"/>
                </a:solidFill>
                <a:latin typeface="+mn-lt"/>
                <a:ea typeface="+mn-ea"/>
                <a:cs typeface="+mn-cs"/>
              </a:defRPr>
            </a:lvl9pPr>
          </a:lstStyle>
          <a:p>
            <a:r>
              <a:rPr lang="fr-BE" sz="3500" dirty="0">
                <a:solidFill>
                  <a:schemeClr val="bg1"/>
                </a:solidFill>
                <a:latin typeface="Source Sans Pro" panose="020B0503030403020204"/>
              </a:rPr>
              <a:t>rehabilitation.cochrane.org | @CochraneRehab | #CochraneEvidence</a:t>
            </a:r>
            <a:r>
              <a:rPr lang="fr-BE" dirty="0"/>
              <a:t> </a:t>
            </a:r>
            <a:r>
              <a:rPr lang="fr-BE" sz="3600" dirty="0">
                <a:solidFill>
                  <a:schemeClr val="bg1"/>
                </a:solidFill>
                <a:latin typeface="Source Sans Pro" panose="020B0503030403020204"/>
              </a:rPr>
              <a:t>http://</a:t>
            </a:r>
            <a:r>
              <a:rPr lang="fr-BE" sz="3600" dirty="0" smtClean="0">
                <a:solidFill>
                  <a:schemeClr val="bg1"/>
                </a:solidFill>
                <a:latin typeface="Source Sans Pro" panose="020B0503030403020204"/>
              </a:rPr>
              <a:t>bit.ly/chronicprostatitis </a:t>
            </a:r>
            <a:r>
              <a:rPr lang="en-GB" sz="3600" dirty="0">
                <a:solidFill>
                  <a:schemeClr val="bg1"/>
                </a:solidFill>
                <a:latin typeface="Source Sans Pro" panose="020B0503030403020204"/>
              </a:rPr>
              <a:t>| </a:t>
            </a:r>
            <a:r>
              <a:rPr lang="en-GB" sz="3600" dirty="0" err="1">
                <a:solidFill>
                  <a:schemeClr val="bg1"/>
                </a:solidFill>
                <a:latin typeface="Source Sans Pro" panose="020B0503030403020204"/>
              </a:rPr>
              <a:t>Traduit</a:t>
            </a:r>
            <a:r>
              <a:rPr lang="en-GB" sz="3600" dirty="0">
                <a:solidFill>
                  <a:schemeClr val="bg1"/>
                </a:solidFill>
                <a:latin typeface="Source Sans Pro" panose="020B0503030403020204"/>
              </a:rPr>
              <a:t> par Cochrane </a:t>
            </a:r>
            <a:r>
              <a:rPr lang="en-GB" sz="3600" dirty="0" err="1">
                <a:solidFill>
                  <a:schemeClr val="bg1"/>
                </a:solidFill>
                <a:latin typeface="Source Sans Pro" panose="020B0503030403020204"/>
              </a:rPr>
              <a:t>Belgique</a:t>
            </a:r>
            <a:r>
              <a:rPr lang="en-GB" sz="3600" dirty="0">
                <a:solidFill>
                  <a:schemeClr val="bg1"/>
                </a:solidFill>
                <a:latin typeface="Source Sans Pro" panose="020B0503030403020204"/>
              </a:rPr>
              <a:t> </a:t>
            </a:r>
            <a:endParaRPr lang="fr-BE" sz="3600" dirty="0">
              <a:solidFill>
                <a:schemeClr val="bg1"/>
              </a:solidFill>
              <a:latin typeface="Source Sans Pro" panose="020B0503030403020204"/>
            </a:endParaRPr>
          </a:p>
        </p:txBody>
      </p:sp>
      <p:pic>
        <p:nvPicPr>
          <p:cNvPr id="27" name="Picture 1" descr="icons.png">
            <a:extLst>
              <a:ext uri="{FF2B5EF4-FFF2-40B4-BE49-F238E27FC236}">
                <a16:creationId xmlns:a16="http://schemas.microsoft.com/office/drawing/2014/main" id="{85D78EC0-04B8-4378-9E2F-924789C84C1C}"/>
              </a:ext>
            </a:extLst>
          </p:cNvPr>
          <p:cNvPicPr>
            <a:picLocks noChangeAspect="1"/>
          </p:cNvPicPr>
          <p:nvPr/>
        </p:nvPicPr>
        <p:blipFill rotWithShape="1">
          <a:blip r:embed="rId5">
            <a:extLst>
              <a:ext uri="{28A0092B-C50C-407E-A947-70E740481C1C}">
                <a14:useLocalDpi xmlns:a14="http://schemas.microsoft.com/office/drawing/2010/main" val="0"/>
              </a:ext>
            </a:extLst>
          </a:blip>
          <a:srcRect l="27482" t="82084" r="52938"/>
          <a:stretch/>
        </p:blipFill>
        <p:spPr>
          <a:xfrm flipV="1">
            <a:off x="352097" y="2982598"/>
            <a:ext cx="1615457" cy="1410866"/>
          </a:xfrm>
          <a:prstGeom prst="rect">
            <a:avLst/>
          </a:prstGeom>
        </p:spPr>
      </p:pic>
      <p:pic>
        <p:nvPicPr>
          <p:cNvPr id="28" name="Picture 15" descr="icons.png">
            <a:extLst>
              <a:ext uri="{FF2B5EF4-FFF2-40B4-BE49-F238E27FC236}">
                <a16:creationId xmlns:a16="http://schemas.microsoft.com/office/drawing/2014/main" id="{1FA27581-A11E-4F95-9F43-EDB716A9054B}"/>
              </a:ext>
            </a:extLst>
          </p:cNvPr>
          <p:cNvPicPr>
            <a:picLocks noChangeAspect="1"/>
          </p:cNvPicPr>
          <p:nvPr/>
        </p:nvPicPr>
        <p:blipFill rotWithShape="1">
          <a:blip r:embed="rId5">
            <a:extLst>
              <a:ext uri="{28A0092B-C50C-407E-A947-70E740481C1C}">
                <a14:useLocalDpi xmlns:a14="http://schemas.microsoft.com/office/drawing/2010/main" val="0"/>
              </a:ext>
            </a:extLst>
          </a:blip>
          <a:srcRect l="80420" t="54232" r="-1572" b="25327"/>
          <a:stretch/>
        </p:blipFill>
        <p:spPr>
          <a:xfrm>
            <a:off x="281541" y="9194634"/>
            <a:ext cx="1764386" cy="1627404"/>
          </a:xfrm>
          <a:prstGeom prst="rect">
            <a:avLst/>
          </a:prstGeom>
        </p:spPr>
      </p:pic>
    </p:spTree>
    <p:extLst>
      <p:ext uri="{BB962C8B-B14F-4D97-AF65-F5344CB8AC3E}">
        <p14:creationId xmlns:p14="http://schemas.microsoft.com/office/powerpoint/2010/main" val="593773538"/>
      </p:ext>
    </p:extLst>
  </p:cSld>
  <p:clrMapOvr>
    <a:masterClrMapping/>
  </p:clrMapOvr>
</p:sld>
</file>

<file path=ppt/theme/theme1.xml><?xml version="1.0" encoding="utf-8"?>
<a:theme xmlns:a="http://schemas.openxmlformats.org/drawingml/2006/main" name="Blogshot Final blogshot template_June 2015[2]">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3417D7B-E525-5A4A-B1A9-F5CA81A19DA5}" vid="{7EB2B286-E2FC-9B42-B42C-F15CB152B0D7}"/>
    </a:ext>
  </a:extLst>
</a:theme>
</file>

<file path=ppt/theme/theme2.xml><?xml version="1.0" encoding="utf-8"?>
<a:theme xmlns:a="http://schemas.openxmlformats.org/drawingml/2006/main" name="Custom Desig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3417D7B-E525-5A4A-B1A9-F5CA81A19DA5}" vid="{6BE35246-4F61-114A-AEDD-9E703D94BD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0FEFC242C844E96CCF27BEBD14073" ma:contentTypeVersion="9" ma:contentTypeDescription="Een nieuw document maken." ma:contentTypeScope="" ma:versionID="fff8589a2a95601d7550dc54051f4a49">
  <xsd:schema xmlns:xsd="http://www.w3.org/2001/XMLSchema" xmlns:xs="http://www.w3.org/2001/XMLSchema" xmlns:p="http://schemas.microsoft.com/office/2006/metadata/properties" xmlns:ns2="64a9bb7f-4922-488e-a180-a0666a55bbca" xmlns:ns3="48d5435d-9344-4350-86dd-f67a31f71b9f" targetNamespace="http://schemas.microsoft.com/office/2006/metadata/properties" ma:root="true" ma:fieldsID="32364c4953a026ea5920cd0d361c815e" ns2:_="" ns3:_="">
    <xsd:import namespace="64a9bb7f-4922-488e-a180-a0666a55bbca"/>
    <xsd:import namespace="48d5435d-9344-4350-86dd-f67a31f71b9f"/>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9bb7f-4922-488e-a180-a0666a55bbc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d5435d-9344-4350-86dd-f67a31f71b9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23CF07-3C76-487B-A724-0B81A64C0582}"/>
</file>

<file path=customXml/itemProps2.xml><?xml version="1.0" encoding="utf-8"?>
<ds:datastoreItem xmlns:ds="http://schemas.openxmlformats.org/officeDocument/2006/customXml" ds:itemID="{35F85484-2684-4D4C-BD6F-F770C6A7DE10}"/>
</file>

<file path=customXml/itemProps3.xml><?xml version="1.0" encoding="utf-8"?>
<ds:datastoreItem xmlns:ds="http://schemas.openxmlformats.org/officeDocument/2006/customXml" ds:itemID="{E983E49B-8F5A-473C-8752-810583176C2C}"/>
</file>

<file path=docProps/app.xml><?xml version="1.0" encoding="utf-8"?>
<Properties xmlns="http://schemas.openxmlformats.org/officeDocument/2006/extended-properties" xmlns:vt="http://schemas.openxmlformats.org/officeDocument/2006/docPropsVTypes">
  <Template>Cochrane_cyan_blogshot_template</Template>
  <TotalTime>1</TotalTime>
  <Words>117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Source Sans Pro</vt:lpstr>
      <vt:lpstr>Source Sans Pro Semibold</vt:lpstr>
      <vt:lpstr>Blogshot Final blogshot template_June 2015[2]</vt:lpstr>
      <vt:lpstr>Custom Design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SIOM 2016</dc:creator>
  <cp:keywords/>
  <dc:description/>
  <cp:lastModifiedBy>Trudy Bekkering</cp:lastModifiedBy>
  <cp:revision>48</cp:revision>
  <dcterms:created xsi:type="dcterms:W3CDTF">2017-11-28T12:08:06Z</dcterms:created>
  <dcterms:modified xsi:type="dcterms:W3CDTF">2018-09-14T11:59:25Z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0x0101008C20FEFC242C844E96CCF27BEBD14073</vt:lpwstr>
  </property>
</Properties>
</file>