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0"/>
  </p:handoutMasterIdLst>
  <p:sldIdLst>
    <p:sldId id="258" r:id="rId5"/>
    <p:sldId id="259" r:id="rId6"/>
    <p:sldId id="260" r:id="rId7"/>
    <p:sldId id="266" r:id="rId8"/>
    <p:sldId id="269" r:id="rId9"/>
    <p:sldId id="268" r:id="rId10"/>
    <p:sldId id="271" r:id="rId11"/>
    <p:sldId id="261" r:id="rId12"/>
    <p:sldId id="273" r:id="rId13"/>
    <p:sldId id="263" r:id="rId14"/>
    <p:sldId id="274" r:id="rId15"/>
    <p:sldId id="265" r:id="rId16"/>
    <p:sldId id="262" r:id="rId17"/>
    <p:sldId id="272" r:id="rId18"/>
    <p:sldId id="275" r:id="rId19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0A26"/>
    <a:srgbClr val="E32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ijl, licht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460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6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en Van Tilborgh" userId="9e6e91bc-59f7-461f-b62d-6c7608f2e5dc" providerId="ADAL" clId="{0F24B753-39D1-4A07-95D5-187208DF279F}"/>
    <pc:docChg chg="undo custSel modSld">
      <pc:chgData name="Lien Van Tilborgh" userId="9e6e91bc-59f7-461f-b62d-6c7608f2e5dc" providerId="ADAL" clId="{0F24B753-39D1-4A07-95D5-187208DF279F}" dt="2023-01-10T15:06:23.886" v="171" actId="20577"/>
      <pc:docMkLst>
        <pc:docMk/>
      </pc:docMkLst>
      <pc:sldChg chg="modSp mod">
        <pc:chgData name="Lien Van Tilborgh" userId="9e6e91bc-59f7-461f-b62d-6c7608f2e5dc" providerId="ADAL" clId="{0F24B753-39D1-4A07-95D5-187208DF279F}" dt="2023-01-10T09:25:14.520" v="1" actId="20577"/>
        <pc:sldMkLst>
          <pc:docMk/>
          <pc:sldMk cId="3386235556" sldId="259"/>
        </pc:sldMkLst>
        <pc:spChg chg="mod">
          <ac:chgData name="Lien Van Tilborgh" userId="9e6e91bc-59f7-461f-b62d-6c7608f2e5dc" providerId="ADAL" clId="{0F24B753-39D1-4A07-95D5-187208DF279F}" dt="2023-01-10T09:25:14.520" v="1" actId="20577"/>
          <ac:spMkLst>
            <pc:docMk/>
            <pc:sldMk cId="3386235556" sldId="259"/>
            <ac:spMk id="6" creationId="{B4FB0C9A-3356-5BDE-0249-C1ED3E9409CD}"/>
          </ac:spMkLst>
        </pc:spChg>
      </pc:sldChg>
      <pc:sldChg chg="modSp mod">
        <pc:chgData name="Lien Van Tilborgh" userId="9e6e91bc-59f7-461f-b62d-6c7608f2e5dc" providerId="ADAL" clId="{0F24B753-39D1-4A07-95D5-187208DF279F}" dt="2023-01-10T09:25:58.466" v="19" actId="20577"/>
        <pc:sldMkLst>
          <pc:docMk/>
          <pc:sldMk cId="3472270853" sldId="260"/>
        </pc:sldMkLst>
        <pc:spChg chg="mod">
          <ac:chgData name="Lien Van Tilborgh" userId="9e6e91bc-59f7-461f-b62d-6c7608f2e5dc" providerId="ADAL" clId="{0F24B753-39D1-4A07-95D5-187208DF279F}" dt="2023-01-10T09:25:56.068" v="13" actId="27636"/>
          <ac:spMkLst>
            <pc:docMk/>
            <pc:sldMk cId="3472270853" sldId="260"/>
            <ac:spMk id="3" creationId="{B13DD2CE-A190-338E-BA33-FE7ECEB5201F}"/>
          </ac:spMkLst>
        </pc:spChg>
        <pc:spChg chg="mod">
          <ac:chgData name="Lien Van Tilborgh" userId="9e6e91bc-59f7-461f-b62d-6c7608f2e5dc" providerId="ADAL" clId="{0F24B753-39D1-4A07-95D5-187208DF279F}" dt="2023-01-10T09:25:58.466" v="19" actId="20577"/>
          <ac:spMkLst>
            <pc:docMk/>
            <pc:sldMk cId="3472270853" sldId="260"/>
            <ac:spMk id="4" creationId="{8970DAF0-2782-16FB-BCBF-36B626818BCA}"/>
          </ac:spMkLst>
        </pc:spChg>
      </pc:sldChg>
      <pc:sldChg chg="modSp mod">
        <pc:chgData name="Lien Van Tilborgh" userId="9e6e91bc-59f7-461f-b62d-6c7608f2e5dc" providerId="ADAL" clId="{0F24B753-39D1-4A07-95D5-187208DF279F}" dt="2023-01-10T09:26:55.610" v="69" actId="20577"/>
        <pc:sldMkLst>
          <pc:docMk/>
          <pc:sldMk cId="3939752130" sldId="261"/>
        </pc:sldMkLst>
        <pc:spChg chg="mod">
          <ac:chgData name="Lien Van Tilborgh" userId="9e6e91bc-59f7-461f-b62d-6c7608f2e5dc" providerId="ADAL" clId="{0F24B753-39D1-4A07-95D5-187208DF279F}" dt="2023-01-10T09:26:55.610" v="69" actId="20577"/>
          <ac:spMkLst>
            <pc:docMk/>
            <pc:sldMk cId="3939752130" sldId="261"/>
            <ac:spMk id="4" creationId="{8970DAF0-2782-16FB-BCBF-36B626818BCA}"/>
          </ac:spMkLst>
        </pc:spChg>
      </pc:sldChg>
      <pc:sldChg chg="modSp mod">
        <pc:chgData name="Lien Van Tilborgh" userId="9e6e91bc-59f7-461f-b62d-6c7608f2e5dc" providerId="ADAL" clId="{0F24B753-39D1-4A07-95D5-187208DF279F}" dt="2023-01-10T09:33:10.774" v="165" actId="20577"/>
        <pc:sldMkLst>
          <pc:docMk/>
          <pc:sldMk cId="2263473365" sldId="262"/>
        </pc:sldMkLst>
        <pc:spChg chg="mod">
          <ac:chgData name="Lien Van Tilborgh" userId="9e6e91bc-59f7-461f-b62d-6c7608f2e5dc" providerId="ADAL" clId="{0F24B753-39D1-4A07-95D5-187208DF279F}" dt="2023-01-10T09:33:10.774" v="165" actId="20577"/>
          <ac:spMkLst>
            <pc:docMk/>
            <pc:sldMk cId="2263473365" sldId="262"/>
            <ac:spMk id="7" creationId="{9342F776-DE3D-1110-755A-5029BC3F4D0A}"/>
          </ac:spMkLst>
        </pc:spChg>
      </pc:sldChg>
      <pc:sldChg chg="modSp mod">
        <pc:chgData name="Lien Van Tilborgh" userId="9e6e91bc-59f7-461f-b62d-6c7608f2e5dc" providerId="ADAL" clId="{0F24B753-39D1-4A07-95D5-187208DF279F}" dt="2023-01-10T09:29:33.128" v="105" actId="2711"/>
        <pc:sldMkLst>
          <pc:docMk/>
          <pc:sldMk cId="1611550458" sldId="263"/>
        </pc:sldMkLst>
        <pc:spChg chg="mod">
          <ac:chgData name="Lien Van Tilborgh" userId="9e6e91bc-59f7-461f-b62d-6c7608f2e5dc" providerId="ADAL" clId="{0F24B753-39D1-4A07-95D5-187208DF279F}" dt="2023-01-10T09:28:10.153" v="77" actId="20577"/>
          <ac:spMkLst>
            <pc:docMk/>
            <pc:sldMk cId="1611550458" sldId="263"/>
            <ac:spMk id="2" creationId="{7A5132B1-36DA-07FE-2239-B6D353C1759F}"/>
          </ac:spMkLst>
        </pc:spChg>
        <pc:graphicFrameChg chg="modGraphic">
          <ac:chgData name="Lien Van Tilborgh" userId="9e6e91bc-59f7-461f-b62d-6c7608f2e5dc" providerId="ADAL" clId="{0F24B753-39D1-4A07-95D5-187208DF279F}" dt="2023-01-10T09:29:33.128" v="105" actId="2711"/>
          <ac:graphicFrameMkLst>
            <pc:docMk/>
            <pc:sldMk cId="1611550458" sldId="263"/>
            <ac:graphicFrameMk id="11" creationId="{4F1E96E3-6FF6-4216-8B93-559BC7918C70}"/>
          </ac:graphicFrameMkLst>
        </pc:graphicFrameChg>
      </pc:sldChg>
      <pc:sldChg chg="modSp mod">
        <pc:chgData name="Lien Van Tilborgh" userId="9e6e91bc-59f7-461f-b62d-6c7608f2e5dc" providerId="ADAL" clId="{0F24B753-39D1-4A07-95D5-187208DF279F}" dt="2023-01-10T09:32:07.768" v="147" actId="20577"/>
        <pc:sldMkLst>
          <pc:docMk/>
          <pc:sldMk cId="1361893078" sldId="265"/>
        </pc:sldMkLst>
        <pc:spChg chg="mod">
          <ac:chgData name="Lien Van Tilborgh" userId="9e6e91bc-59f7-461f-b62d-6c7608f2e5dc" providerId="ADAL" clId="{0F24B753-39D1-4A07-95D5-187208DF279F}" dt="2023-01-10T09:32:07.768" v="147" actId="20577"/>
          <ac:spMkLst>
            <pc:docMk/>
            <pc:sldMk cId="1361893078" sldId="265"/>
            <ac:spMk id="4" creationId="{8970DAF0-2782-16FB-BCBF-36B626818BCA}"/>
          </ac:spMkLst>
        </pc:spChg>
      </pc:sldChg>
      <pc:sldChg chg="modSp mod">
        <pc:chgData name="Lien Van Tilborgh" userId="9e6e91bc-59f7-461f-b62d-6c7608f2e5dc" providerId="ADAL" clId="{0F24B753-39D1-4A07-95D5-187208DF279F}" dt="2023-01-10T09:33:39.650" v="170" actId="20577"/>
        <pc:sldMkLst>
          <pc:docMk/>
          <pc:sldMk cId="3975110167" sldId="272"/>
        </pc:sldMkLst>
        <pc:spChg chg="mod">
          <ac:chgData name="Lien Van Tilborgh" userId="9e6e91bc-59f7-461f-b62d-6c7608f2e5dc" providerId="ADAL" clId="{0F24B753-39D1-4A07-95D5-187208DF279F}" dt="2023-01-10T09:33:39.650" v="170" actId="20577"/>
          <ac:spMkLst>
            <pc:docMk/>
            <pc:sldMk cId="3975110167" sldId="272"/>
            <ac:spMk id="4" creationId="{60EA41A5-BC15-A854-C96E-DA1094953CE3}"/>
          </ac:spMkLst>
        </pc:spChg>
      </pc:sldChg>
      <pc:sldChg chg="modSp mod">
        <pc:chgData name="Lien Van Tilborgh" userId="9e6e91bc-59f7-461f-b62d-6c7608f2e5dc" providerId="ADAL" clId="{0F24B753-39D1-4A07-95D5-187208DF279F}" dt="2023-01-10T09:27:06.238" v="71" actId="20577"/>
        <pc:sldMkLst>
          <pc:docMk/>
          <pc:sldMk cId="2762210634" sldId="273"/>
        </pc:sldMkLst>
        <pc:spChg chg="mod">
          <ac:chgData name="Lien Van Tilborgh" userId="9e6e91bc-59f7-461f-b62d-6c7608f2e5dc" providerId="ADAL" clId="{0F24B753-39D1-4A07-95D5-187208DF279F}" dt="2023-01-10T09:27:06.238" v="71" actId="20577"/>
          <ac:spMkLst>
            <pc:docMk/>
            <pc:sldMk cId="2762210634" sldId="273"/>
            <ac:spMk id="6" creationId="{240BFE03-40A3-A795-21FD-52C44D9F90FD}"/>
          </ac:spMkLst>
        </pc:spChg>
      </pc:sldChg>
      <pc:sldChg chg="modSp mod">
        <pc:chgData name="Lien Van Tilborgh" userId="9e6e91bc-59f7-461f-b62d-6c7608f2e5dc" providerId="ADAL" clId="{0F24B753-39D1-4A07-95D5-187208DF279F}" dt="2023-01-10T09:31:30.933" v="136" actId="14100"/>
        <pc:sldMkLst>
          <pc:docMk/>
          <pc:sldMk cId="1286112722" sldId="274"/>
        </pc:sldMkLst>
        <pc:spChg chg="mod">
          <ac:chgData name="Lien Van Tilborgh" userId="9e6e91bc-59f7-461f-b62d-6c7608f2e5dc" providerId="ADAL" clId="{0F24B753-39D1-4A07-95D5-187208DF279F}" dt="2023-01-10T09:31:30.933" v="136" actId="14100"/>
          <ac:spMkLst>
            <pc:docMk/>
            <pc:sldMk cId="1286112722" sldId="274"/>
            <ac:spMk id="4" creationId="{8970DAF0-2782-16FB-BCBF-36B626818BCA}"/>
          </ac:spMkLst>
        </pc:spChg>
      </pc:sldChg>
      <pc:sldChg chg="modSp mod">
        <pc:chgData name="Lien Van Tilborgh" userId="9e6e91bc-59f7-461f-b62d-6c7608f2e5dc" providerId="ADAL" clId="{0F24B753-39D1-4A07-95D5-187208DF279F}" dt="2023-01-10T15:06:23.886" v="171" actId="20577"/>
        <pc:sldMkLst>
          <pc:docMk/>
          <pc:sldMk cId="1948002557" sldId="275"/>
        </pc:sldMkLst>
        <pc:spChg chg="mod">
          <ac:chgData name="Lien Van Tilborgh" userId="9e6e91bc-59f7-461f-b62d-6c7608f2e5dc" providerId="ADAL" clId="{0F24B753-39D1-4A07-95D5-187208DF279F}" dt="2023-01-10T15:06:23.886" v="171" actId="20577"/>
          <ac:spMkLst>
            <pc:docMk/>
            <pc:sldMk cId="1948002557" sldId="275"/>
            <ac:spMk id="4" creationId="{8970DAF0-2782-16FB-BCBF-36B626818BC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A227E301-CADA-40E4-8331-ABA43038E2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035082D-71B3-4C50-9D27-673BC7977E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78B32-C73A-47A0-B594-5B72057ECFE2}" type="datetimeFigureOut">
              <a:rPr lang="nl-BE" smtClean="0"/>
              <a:t>10/01/2023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DA19543-4679-4170-B3C4-1DFD92412C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D6C9109-7A5E-4B41-BE35-262AE8A12E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FEAE1-4491-4825-981A-E4B870BBF38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990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8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13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B6ED3972-1526-4E32-9E9C-6E881E084617}"/>
              </a:ext>
            </a:extLst>
          </p:cNvPr>
          <p:cNvSpPr/>
          <p:nvPr userDrawn="1"/>
        </p:nvSpPr>
        <p:spPr>
          <a:xfrm>
            <a:off x="0" y="0"/>
            <a:ext cx="12192000" cy="4234375"/>
          </a:xfrm>
          <a:prstGeom prst="rect">
            <a:avLst/>
          </a:prstGeom>
          <a:gradFill flip="none" rotWithShape="1">
            <a:gsLst>
              <a:gs pos="5000">
                <a:srgbClr val="E32219"/>
              </a:gs>
              <a:gs pos="100000">
                <a:srgbClr val="BD0A2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FD4549-3A26-4D25-8CFC-6D559CE58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855" y="571118"/>
            <a:ext cx="11034445" cy="2387600"/>
          </a:xfrm>
        </p:spPr>
        <p:txBody>
          <a:bodyPr anchor="b"/>
          <a:lstStyle>
            <a:lvl1pPr algn="l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5E6AF29-1CC7-4DB9-A2EE-DE8A079D0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855" y="3137263"/>
            <a:ext cx="8182064" cy="875179"/>
          </a:xfrm>
        </p:spPr>
        <p:txBody>
          <a:bodyPr/>
          <a:lstStyle>
            <a:lvl1pPr marL="0" indent="0" algn="l">
              <a:buNone/>
              <a:defRPr sz="2400" cap="all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DE07F96-6673-445E-B160-86B7057EE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A65F6C-E25D-416B-A33F-AA5B978C172D}" type="slidenum">
              <a:rPr lang="nl-BE" smtClean="0"/>
              <a:t>‹nr.›</a:t>
            </a:fld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A8FEF8D-7FC2-4414-A5D2-870CBAA58D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2" b="89888" l="9961" r="99854">
                        <a14:foregroundMark x1="93848" y1="19874" x2="93848" y2="19874"/>
                        <a14:foregroundMark x1="98047" y1="22594" x2="99854" y2="59623"/>
                        <a14:foregroundMark x1="99854" y1="59623" x2="98584" y2="65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267" y="2847024"/>
            <a:ext cx="6993303" cy="489667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38F5C0B-D73A-49B4-BFC6-E8F2A35AC5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856" y="4412920"/>
            <a:ext cx="5652184" cy="235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9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499305-4B63-4EC6-B93D-AF97DBBA7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D693189-CAAE-4D9C-AE2E-A765F2ACD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BE9180D7-8822-4A79-9257-7075E2CB8AE3}"/>
              </a:ext>
            </a:extLst>
          </p:cNvPr>
          <p:cNvSpPr/>
          <p:nvPr userDrawn="1"/>
        </p:nvSpPr>
        <p:spPr>
          <a:xfrm rot="11009006">
            <a:off x="-857534" y="6066252"/>
            <a:ext cx="13907068" cy="1583498"/>
          </a:xfrm>
          <a:prstGeom prst="ellipse">
            <a:avLst/>
          </a:prstGeom>
          <a:gradFill flip="none" rotWithShape="1">
            <a:gsLst>
              <a:gs pos="5000">
                <a:srgbClr val="E32219"/>
              </a:gs>
              <a:gs pos="100000">
                <a:srgbClr val="BD0A2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635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F96381D-A4A4-4551-A394-77251C8F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1930C2C-1E37-4A73-ABB2-4D7503664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A511300C-0C28-4F71-8368-D0E8576D9C0A}"/>
              </a:ext>
            </a:extLst>
          </p:cNvPr>
          <p:cNvSpPr/>
          <p:nvPr userDrawn="1"/>
        </p:nvSpPr>
        <p:spPr>
          <a:xfrm rot="11009006">
            <a:off x="-857534" y="6066252"/>
            <a:ext cx="13907068" cy="1583498"/>
          </a:xfrm>
          <a:prstGeom prst="ellipse">
            <a:avLst/>
          </a:prstGeom>
          <a:gradFill flip="none" rotWithShape="1">
            <a:gsLst>
              <a:gs pos="5000">
                <a:srgbClr val="E32219"/>
              </a:gs>
              <a:gs pos="100000">
                <a:srgbClr val="BD0A2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4458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al 11">
            <a:extLst>
              <a:ext uri="{FF2B5EF4-FFF2-40B4-BE49-F238E27FC236}">
                <a16:creationId xmlns:a16="http://schemas.microsoft.com/office/drawing/2014/main" id="{71CD855E-A53E-4D09-8189-4AEA8F2FC96C}"/>
              </a:ext>
            </a:extLst>
          </p:cNvPr>
          <p:cNvSpPr/>
          <p:nvPr userDrawn="1"/>
        </p:nvSpPr>
        <p:spPr>
          <a:xfrm rot="11009006">
            <a:off x="-857534" y="6066252"/>
            <a:ext cx="13907068" cy="1583498"/>
          </a:xfrm>
          <a:prstGeom prst="ellipse">
            <a:avLst/>
          </a:prstGeom>
          <a:gradFill flip="none" rotWithShape="1">
            <a:gsLst>
              <a:gs pos="5000">
                <a:srgbClr val="E32219"/>
              </a:gs>
              <a:gs pos="100000">
                <a:srgbClr val="BD0A2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8549996-1DCD-47DD-971E-1DB68680C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>
                <a:solidFill>
                  <a:srgbClr val="E32219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CEFCC4-662D-4D4D-A29A-664C8600D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1561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79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8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036051-3DE4-4F07-A780-C859C8C61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838734"/>
            <a:ext cx="10515600" cy="1750728"/>
          </a:xfrm>
        </p:spPr>
        <p:txBody>
          <a:bodyPr anchor="b"/>
          <a:lstStyle>
            <a:lvl1pPr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5DF378-E4E0-4CDE-BB1E-506988D20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04572"/>
            <a:ext cx="10515600" cy="968432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A9C0D9D-3AE5-485B-B6D7-2F7170F1D8CA}"/>
              </a:ext>
            </a:extLst>
          </p:cNvPr>
          <p:cNvSpPr/>
          <p:nvPr userDrawn="1"/>
        </p:nvSpPr>
        <p:spPr>
          <a:xfrm>
            <a:off x="0" y="0"/>
            <a:ext cx="12192000" cy="2623625"/>
          </a:xfrm>
          <a:prstGeom prst="rect">
            <a:avLst/>
          </a:prstGeom>
          <a:gradFill flip="none" rotWithShape="1">
            <a:gsLst>
              <a:gs pos="5000">
                <a:srgbClr val="E32219"/>
              </a:gs>
              <a:gs pos="100000">
                <a:srgbClr val="BD0A2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4256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FCD53-0E48-47CA-B13F-8314A8C26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FBBA4E-83F1-4F9C-ACC1-871D066CB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0196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2D320F-A675-46AE-A6E2-3461E2734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0196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1B6D43F-8350-4B49-A33B-B1F129A96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908FD-61E0-4558-97F6-62221F5A3373}" type="datetimeFigureOut">
              <a:rPr lang="nl-BE" smtClean="0"/>
              <a:t>10/01/2023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E969941-3358-4ADA-8D3C-25BCDBAFF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F324DA8B-CFD2-4EE4-9A8C-C3CECCE33F46}"/>
              </a:ext>
            </a:extLst>
          </p:cNvPr>
          <p:cNvSpPr/>
          <p:nvPr userDrawn="1"/>
        </p:nvSpPr>
        <p:spPr>
          <a:xfrm rot="11009006">
            <a:off x="-857534" y="6066252"/>
            <a:ext cx="13907068" cy="1583498"/>
          </a:xfrm>
          <a:prstGeom prst="ellipse">
            <a:avLst/>
          </a:prstGeom>
          <a:gradFill flip="none" rotWithShape="1">
            <a:gsLst>
              <a:gs pos="0">
                <a:srgbClr val="E32219"/>
              </a:gs>
              <a:gs pos="100000">
                <a:srgbClr val="BD0A2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7728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51460B-BA18-4B21-B297-2B9706F0D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1C4DFA9-C066-430E-A758-D5C9D2C8C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EF0138A-E93B-46FE-AAB4-B6F4027085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088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9EC6626-D3EC-4336-8BF4-ADD8AE0D5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F2454A5-C1CC-4F13-9A64-447171638C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088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91F27796-DA5F-4A73-80D1-5ABA8D701601}"/>
              </a:ext>
            </a:extLst>
          </p:cNvPr>
          <p:cNvSpPr/>
          <p:nvPr userDrawn="1"/>
        </p:nvSpPr>
        <p:spPr>
          <a:xfrm rot="11009006">
            <a:off x="-857534" y="6066252"/>
            <a:ext cx="13907068" cy="1583498"/>
          </a:xfrm>
          <a:prstGeom prst="ellipse">
            <a:avLst/>
          </a:prstGeom>
          <a:gradFill flip="none" rotWithShape="1">
            <a:gsLst>
              <a:gs pos="5000">
                <a:srgbClr val="E32219"/>
              </a:gs>
              <a:gs pos="100000">
                <a:srgbClr val="BD0A2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5561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4DFD6A-3F65-4D70-8D92-ADDC992E8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BFA1E956-0D53-457A-9557-6D8ACF05ED1A}"/>
              </a:ext>
            </a:extLst>
          </p:cNvPr>
          <p:cNvSpPr/>
          <p:nvPr userDrawn="1"/>
        </p:nvSpPr>
        <p:spPr>
          <a:xfrm rot="11009006">
            <a:off x="-857534" y="6066252"/>
            <a:ext cx="13907068" cy="1583498"/>
          </a:xfrm>
          <a:prstGeom prst="ellipse">
            <a:avLst/>
          </a:prstGeom>
          <a:gradFill flip="none" rotWithShape="1">
            <a:gsLst>
              <a:gs pos="5000">
                <a:srgbClr val="E32219"/>
              </a:gs>
              <a:gs pos="100000">
                <a:srgbClr val="BD0A2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8415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al 8">
            <a:extLst>
              <a:ext uri="{FF2B5EF4-FFF2-40B4-BE49-F238E27FC236}">
                <a16:creationId xmlns:a16="http://schemas.microsoft.com/office/drawing/2014/main" id="{EABB5CC8-1A35-4CAE-84E8-07545CD3A411}"/>
              </a:ext>
            </a:extLst>
          </p:cNvPr>
          <p:cNvSpPr/>
          <p:nvPr userDrawn="1"/>
        </p:nvSpPr>
        <p:spPr>
          <a:xfrm rot="11009006">
            <a:off x="-857534" y="6066252"/>
            <a:ext cx="13907068" cy="1583498"/>
          </a:xfrm>
          <a:prstGeom prst="ellipse">
            <a:avLst/>
          </a:prstGeom>
          <a:gradFill flip="none" rotWithShape="1">
            <a:gsLst>
              <a:gs pos="5000">
                <a:srgbClr val="E32219"/>
              </a:gs>
              <a:gs pos="100000">
                <a:srgbClr val="BD0A2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0758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8544DA-2FC7-4F65-AE1D-84D81C03E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F2E4A1-4B6D-49A0-993B-77FCBF66A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38B02FE-92BE-42E2-93AC-93F687A24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43DF4647-F544-4E16-A6C4-05C61A78ABC7}"/>
              </a:ext>
            </a:extLst>
          </p:cNvPr>
          <p:cNvSpPr/>
          <p:nvPr userDrawn="1"/>
        </p:nvSpPr>
        <p:spPr>
          <a:xfrm rot="11009006">
            <a:off x="-857534" y="6066252"/>
            <a:ext cx="13907068" cy="1583498"/>
          </a:xfrm>
          <a:prstGeom prst="ellipse">
            <a:avLst/>
          </a:prstGeom>
          <a:gradFill flip="none" rotWithShape="1">
            <a:gsLst>
              <a:gs pos="5000">
                <a:srgbClr val="E32219"/>
              </a:gs>
              <a:gs pos="100000">
                <a:srgbClr val="BD0A2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9207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E6F7EE-0E40-48CF-80C6-C35E2AA99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0337410-62F6-40E5-844B-CD9BD6CF8C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69184DE-5727-4849-93F3-E81ED8EBF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CD5D0E20-D426-4EF2-B907-F56861554382}"/>
              </a:ext>
            </a:extLst>
          </p:cNvPr>
          <p:cNvSpPr/>
          <p:nvPr userDrawn="1"/>
        </p:nvSpPr>
        <p:spPr>
          <a:xfrm rot="11009006">
            <a:off x="-857534" y="6066252"/>
            <a:ext cx="13907068" cy="1583498"/>
          </a:xfrm>
          <a:prstGeom prst="ellipse">
            <a:avLst/>
          </a:prstGeom>
          <a:gradFill flip="none" rotWithShape="1">
            <a:gsLst>
              <a:gs pos="5000">
                <a:srgbClr val="E32219"/>
              </a:gs>
              <a:gs pos="100000">
                <a:srgbClr val="BD0A2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3141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8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AF445B3-68AB-4FBA-A63F-3D88019F0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392346-3AB6-455C-9D0C-BD8AF06C4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19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75D5AA5-A47E-4318-9915-F5740FAD92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86"/>
          <a:stretch/>
        </p:blipFill>
        <p:spPr>
          <a:xfrm>
            <a:off x="10209721" y="5844997"/>
            <a:ext cx="1857852" cy="64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rgbClr val="E3221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C6F2E9-3C00-49C6-B1D2-8778707BBB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3200" b="0" i="0" dirty="0">
                <a:effectLst/>
                <a:latin typeface="Roboto" panose="02000000000000000000" pitchFamily="2" charset="0"/>
              </a:rPr>
              <a:t>Afschaffing patiëntonvriendelijke maatregel (wijziging van Art. 49 § 7 van de GVU-wet)</a:t>
            </a:r>
            <a:br>
              <a:rPr lang="nl-NL" sz="3200" b="0" i="0" dirty="0">
                <a:effectLst/>
                <a:latin typeface="Roboto" panose="02000000000000000000" pitchFamily="2" charset="0"/>
              </a:rPr>
            </a:br>
            <a:br>
              <a:rPr lang="nl-NL" sz="3200" b="0" i="0" dirty="0">
                <a:effectLst/>
                <a:latin typeface="Roboto" panose="02000000000000000000" pitchFamily="2" charset="0"/>
              </a:rPr>
            </a:br>
            <a:r>
              <a:rPr lang="fr-FR" sz="3200" b="0" i="0" dirty="0">
                <a:effectLst/>
                <a:latin typeface="Roboto" panose="02000000000000000000" pitchFamily="2" charset="0"/>
              </a:rPr>
              <a:t>Suppression mesure défavorable aux patients (</a:t>
            </a:r>
            <a:r>
              <a:rPr lang="fr-FR" sz="3200" b="0" i="0" dirty="0" err="1">
                <a:effectLst/>
                <a:latin typeface="Roboto" panose="02000000000000000000" pitchFamily="2" charset="0"/>
              </a:rPr>
              <a:t>modif</a:t>
            </a:r>
            <a:r>
              <a:rPr lang="fr-FR" sz="3200" b="0" i="0" dirty="0">
                <a:effectLst/>
                <a:latin typeface="Roboto" panose="02000000000000000000" pitchFamily="2" charset="0"/>
              </a:rPr>
              <a:t>. l'art. 49 § 7 de la loi rel. à l’</a:t>
            </a:r>
            <a:r>
              <a:rPr lang="fr-FR" sz="3200" b="0" i="0" dirty="0" err="1">
                <a:effectLst/>
                <a:latin typeface="Roboto" panose="02000000000000000000" pitchFamily="2" charset="0"/>
              </a:rPr>
              <a:t>ass</a:t>
            </a:r>
            <a:r>
              <a:rPr lang="fr-FR" sz="3200" b="0" i="0" dirty="0">
                <a:effectLst/>
                <a:latin typeface="Roboto" panose="02000000000000000000" pitchFamily="2" charset="0"/>
              </a:rPr>
              <a:t>. </a:t>
            </a:r>
            <a:r>
              <a:rPr lang="fr-FR" sz="3200" b="0" i="0" dirty="0" err="1">
                <a:effectLst/>
                <a:latin typeface="Roboto" panose="02000000000000000000" pitchFamily="2" charset="0"/>
              </a:rPr>
              <a:t>oblig</a:t>
            </a:r>
            <a:r>
              <a:rPr lang="fr-FR" sz="3200" b="0" i="0" dirty="0">
                <a:effectLst/>
                <a:latin typeface="Roboto" panose="02000000000000000000" pitchFamily="2" charset="0"/>
              </a:rPr>
              <a:t>. des soins de santé et </a:t>
            </a:r>
            <a:r>
              <a:rPr lang="fr-FR" sz="3200" b="0" i="0" dirty="0" err="1">
                <a:effectLst/>
                <a:latin typeface="Roboto" panose="02000000000000000000" pitchFamily="2" charset="0"/>
              </a:rPr>
              <a:t>indemn</a:t>
            </a:r>
            <a:r>
              <a:rPr lang="fr-FR" sz="3200" b="0" i="0" dirty="0">
                <a:effectLst/>
                <a:latin typeface="Roboto" panose="02000000000000000000" pitchFamily="2" charset="0"/>
              </a:rPr>
              <a:t>.)</a:t>
            </a:r>
            <a:endParaRPr lang="nl-BE" sz="32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170AE4D-914F-4D59-9539-C7FDD603E1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/>
              <a:t>Peter Bruynooghe,  voorzitter/président AXXON PTiB</a:t>
            </a:r>
          </a:p>
          <a:p>
            <a:r>
              <a:rPr lang="nl-BE" dirty="0"/>
              <a:t>Luk Dieleman, expert bij/</a:t>
            </a:r>
            <a:r>
              <a:rPr lang="nl-BE" dirty="0" err="1"/>
              <a:t>Chez</a:t>
            </a:r>
            <a:r>
              <a:rPr lang="nl-BE" dirty="0"/>
              <a:t> AXXON PTiB </a:t>
            </a:r>
            <a:br>
              <a:rPr lang="nl-BE" dirty="0"/>
            </a:br>
            <a:r>
              <a:rPr lang="nl-BE" dirty="0"/>
              <a:t>lid verzekeringscomité/ </a:t>
            </a:r>
            <a:r>
              <a:rPr lang="nl-BE" dirty="0" err="1"/>
              <a:t>membre</a:t>
            </a:r>
            <a:r>
              <a:rPr lang="nl-BE" dirty="0"/>
              <a:t> du Comité de </a:t>
            </a:r>
            <a:r>
              <a:rPr lang="nl-BE" dirty="0" err="1"/>
              <a:t>l’assurance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5257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132B1-36DA-07FE-2239-B6D353C17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9475"/>
            <a:ext cx="10515600" cy="1460500"/>
          </a:xfrm>
        </p:spPr>
        <p:txBody>
          <a:bodyPr>
            <a:normAutofit fontScale="90000"/>
          </a:bodyPr>
          <a:lstStyle/>
          <a:p>
            <a:r>
              <a:rPr lang="nl-BE" dirty="0"/>
              <a:t>KOSTPRIJS voor de ziekteverzekering </a:t>
            </a:r>
            <a:r>
              <a:rPr lang="nl-BE" sz="3100" dirty="0"/>
              <a:t>van de opheffing van de 25%-regel</a:t>
            </a:r>
            <a:br>
              <a:rPr lang="nl-BE" sz="3100" dirty="0"/>
            </a:br>
            <a:r>
              <a:rPr lang="fr-BE" dirty="0"/>
              <a:t>coût pour l’assurance maladie</a:t>
            </a:r>
            <a:br>
              <a:rPr lang="fr-BE" dirty="0"/>
            </a:br>
            <a:r>
              <a:rPr lang="fr-BE" sz="3100" dirty="0"/>
              <a:t>de l’abolition de la règle DES -25%</a:t>
            </a:r>
            <a:br>
              <a:rPr lang="nl-BE" sz="3100" dirty="0"/>
            </a:br>
            <a:br>
              <a:rPr lang="nl-BE" dirty="0"/>
            </a:br>
            <a:r>
              <a:rPr lang="nl-BE" dirty="0"/>
              <a:t> </a:t>
            </a:r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4F1E96E3-6FF6-4216-8B93-559BC7918C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43623"/>
              </p:ext>
            </p:extLst>
          </p:nvPr>
        </p:nvGraphicFramePr>
        <p:xfrm>
          <a:off x="1488917" y="2056511"/>
          <a:ext cx="8540909" cy="47210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647">
                  <a:extLst>
                    <a:ext uri="{9D8B030D-6E8A-4147-A177-3AD203B41FA5}">
                      <a16:colId xmlns:a16="http://schemas.microsoft.com/office/drawing/2014/main" val="3245812494"/>
                    </a:ext>
                  </a:extLst>
                </a:gridCol>
                <a:gridCol w="2309863">
                  <a:extLst>
                    <a:ext uri="{9D8B030D-6E8A-4147-A177-3AD203B41FA5}">
                      <a16:colId xmlns:a16="http://schemas.microsoft.com/office/drawing/2014/main" val="3275757933"/>
                    </a:ext>
                  </a:extLst>
                </a:gridCol>
                <a:gridCol w="1571173">
                  <a:extLst>
                    <a:ext uri="{9D8B030D-6E8A-4147-A177-3AD203B41FA5}">
                      <a16:colId xmlns:a16="http://schemas.microsoft.com/office/drawing/2014/main" val="1735037458"/>
                    </a:ext>
                  </a:extLst>
                </a:gridCol>
                <a:gridCol w="1419226">
                  <a:extLst>
                    <a:ext uri="{9D8B030D-6E8A-4147-A177-3AD203B41FA5}">
                      <a16:colId xmlns:a16="http://schemas.microsoft.com/office/drawing/2014/main" val="2781271625"/>
                    </a:ext>
                  </a:extLst>
                </a:gridCol>
              </a:tblGrid>
              <a:tr h="287791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Verhoogde tegemoetkoming (VT) : Verzekerden VT inkomensvoorwaarden , Verzekerden VT sociaal voordeel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Bénéficiaires</a:t>
                      </a:r>
                      <a:r>
                        <a:rPr lang="nl-B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l-BE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Intervention</a:t>
                      </a:r>
                      <a:r>
                        <a:rPr lang="nl-B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l-BE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majorée</a:t>
                      </a:r>
                      <a:r>
                        <a:rPr lang="nl-B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(BIM) : BIM </a:t>
                      </a:r>
                      <a:r>
                        <a:rPr lang="nl-BE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selon</a:t>
                      </a:r>
                      <a:r>
                        <a:rPr lang="nl-B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l-BE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revenus</a:t>
                      </a:r>
                      <a:r>
                        <a:rPr lang="nl-B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BIM </a:t>
                      </a:r>
                      <a:r>
                        <a:rPr lang="nl-BE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avantage</a:t>
                      </a:r>
                      <a:r>
                        <a:rPr lang="nl-B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nl-BE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social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1766" marR="41766" marT="0" marB="0" anchor="b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extLst>
                  <a:ext uri="{0D108BD9-81ED-4DB2-BD59-A6C34878D82A}">
                    <a16:rowId xmlns:a16="http://schemas.microsoft.com/office/drawing/2014/main" val="2312128674"/>
                  </a:ext>
                </a:extLst>
              </a:tr>
              <a:tr h="1956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BE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BE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BE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BE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extLst>
                  <a:ext uri="{0D108BD9-81ED-4DB2-BD59-A6C34878D82A}">
                    <a16:rowId xmlns:a16="http://schemas.microsoft.com/office/drawing/2014/main" val="3038753039"/>
                  </a:ext>
                </a:extLst>
              </a:tr>
              <a:tr h="1956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800" dirty="0">
                          <a:effectLst/>
                        </a:rPr>
                        <a:t>      Toestand op - </a:t>
                      </a:r>
                      <a:r>
                        <a:rPr lang="nl-BE" sz="800" dirty="0" err="1">
                          <a:effectLst/>
                        </a:rPr>
                        <a:t>Situation</a:t>
                      </a:r>
                      <a:r>
                        <a:rPr lang="nl-BE" sz="800" dirty="0">
                          <a:effectLst/>
                        </a:rPr>
                        <a:t> à : 30-06-2022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BE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BE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BE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extLst>
                  <a:ext uri="{0D108BD9-81ED-4DB2-BD59-A6C34878D82A}">
                    <a16:rowId xmlns:a16="http://schemas.microsoft.com/office/drawing/2014/main" val="2319598984"/>
                  </a:ext>
                </a:extLst>
              </a:tr>
              <a:tr h="19560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000" dirty="0">
                          <a:effectLst/>
                        </a:rPr>
                        <a:t> 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000" dirty="0">
                          <a:effectLst/>
                        </a:rPr>
                        <a:t>Verhoogde tegemoetkoming - </a:t>
                      </a:r>
                      <a:r>
                        <a:rPr lang="nl-BE" sz="1000" dirty="0" err="1">
                          <a:effectLst/>
                        </a:rPr>
                        <a:t>Intervention</a:t>
                      </a:r>
                      <a:r>
                        <a:rPr lang="nl-BE" sz="1000" dirty="0">
                          <a:effectLst/>
                        </a:rPr>
                        <a:t> </a:t>
                      </a:r>
                      <a:r>
                        <a:rPr lang="nl-BE" sz="1000" dirty="0" err="1">
                          <a:effectLst/>
                        </a:rPr>
                        <a:t>majorée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000" dirty="0">
                          <a:effectLst/>
                        </a:rPr>
                        <a:t>Totaal - Total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/>
                </a:tc>
                <a:extLst>
                  <a:ext uri="{0D108BD9-81ED-4DB2-BD59-A6C34878D82A}">
                    <a16:rowId xmlns:a16="http://schemas.microsoft.com/office/drawing/2014/main" val="3025886905"/>
                  </a:ext>
                </a:extLst>
              </a:tr>
              <a:tr h="391218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800" dirty="0">
                          <a:effectLst/>
                        </a:rPr>
                        <a:t>Verzekerden VT sociaal voordeel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800" dirty="0">
                          <a:effectLst/>
                        </a:rPr>
                        <a:t>–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800" dirty="0" err="1">
                          <a:effectLst/>
                        </a:rPr>
                        <a:t>Assurés</a:t>
                      </a:r>
                      <a:r>
                        <a:rPr lang="nl-BE" sz="800" dirty="0">
                          <a:effectLst/>
                        </a:rPr>
                        <a:t> BIM </a:t>
                      </a:r>
                      <a:r>
                        <a:rPr lang="nl-BE" sz="800" dirty="0" err="1">
                          <a:effectLst/>
                        </a:rPr>
                        <a:t>avantage</a:t>
                      </a:r>
                      <a:r>
                        <a:rPr lang="nl-BE" sz="800" dirty="0">
                          <a:effectLst/>
                        </a:rPr>
                        <a:t> </a:t>
                      </a:r>
                      <a:r>
                        <a:rPr lang="nl-BE" sz="800" dirty="0" err="1">
                          <a:effectLst/>
                        </a:rPr>
                        <a:t>social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800" dirty="0">
                          <a:effectLst/>
                        </a:rPr>
                        <a:t>Verzekerden VT inkomensvoorwaarden – </a:t>
                      </a:r>
                      <a:r>
                        <a:rPr lang="nl-BE" sz="800" dirty="0" err="1">
                          <a:effectLst/>
                        </a:rPr>
                        <a:t>Assurés</a:t>
                      </a:r>
                      <a:r>
                        <a:rPr lang="nl-BE" sz="800" dirty="0">
                          <a:effectLst/>
                        </a:rPr>
                        <a:t> BIM </a:t>
                      </a:r>
                      <a:r>
                        <a:rPr lang="nl-BE" sz="800" dirty="0" err="1">
                          <a:effectLst/>
                        </a:rPr>
                        <a:t>selon</a:t>
                      </a:r>
                      <a:r>
                        <a:rPr lang="nl-BE" sz="800" dirty="0">
                          <a:effectLst/>
                        </a:rPr>
                        <a:t> </a:t>
                      </a:r>
                      <a:r>
                        <a:rPr lang="nl-BE" sz="800" dirty="0" err="1">
                          <a:effectLst/>
                        </a:rPr>
                        <a:t>revenus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nl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/>
                </a:tc>
                <a:extLst>
                  <a:ext uri="{0D108BD9-81ED-4DB2-BD59-A6C34878D82A}">
                    <a16:rowId xmlns:a16="http://schemas.microsoft.com/office/drawing/2014/main" val="2862720191"/>
                  </a:ext>
                </a:extLst>
              </a:tr>
              <a:tr h="372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000" u="sng" dirty="0">
                          <a:effectLst/>
                        </a:rPr>
                        <a:t>Hoedanigheid van de gerechtigde – Qualité de titulaire</a:t>
                      </a:r>
                      <a:endParaRPr lang="nl-BE" sz="10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000" dirty="0">
                          <a:effectLst/>
                        </a:rPr>
                        <a:t> </a:t>
                      </a:r>
                      <a:endParaRPr lang="nl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929867"/>
                  </a:ext>
                </a:extLst>
              </a:tr>
              <a:tr h="195609">
                <a:tc>
                  <a:txBody>
                    <a:bodyPr/>
                    <a:lstStyle/>
                    <a:p>
                      <a:pPr lv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900" dirty="0">
                          <a:effectLst/>
                        </a:rPr>
                        <a:t>Actieve loontrekkende – </a:t>
                      </a:r>
                      <a:r>
                        <a:rPr lang="nl-BE" sz="900" dirty="0" err="1">
                          <a:effectLst/>
                        </a:rPr>
                        <a:t>Salarié</a:t>
                      </a:r>
                      <a:r>
                        <a:rPr lang="nl-BE" sz="900" dirty="0">
                          <a:effectLst/>
                        </a:rPr>
                        <a:t> </a:t>
                      </a:r>
                      <a:r>
                        <a:rPr lang="nl-BE" sz="900" dirty="0" err="1">
                          <a:effectLst/>
                        </a:rPr>
                        <a:t>actif</a:t>
                      </a:r>
                      <a:endParaRPr lang="nl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dirty="0">
                          <a:effectLst/>
                        </a:rPr>
                        <a:t>233.225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dirty="0">
                          <a:effectLst/>
                        </a:rPr>
                        <a:t>470.158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dirty="0">
                          <a:effectLst/>
                        </a:rPr>
                        <a:t>703.383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extLst>
                  <a:ext uri="{0D108BD9-81ED-4DB2-BD59-A6C34878D82A}">
                    <a16:rowId xmlns:a16="http://schemas.microsoft.com/office/drawing/2014/main" val="2975333970"/>
                  </a:ext>
                </a:extLst>
              </a:tr>
              <a:tr h="195609">
                <a:tc>
                  <a:txBody>
                    <a:bodyPr/>
                    <a:lstStyle/>
                    <a:p>
                      <a:pPr lv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900" dirty="0">
                          <a:effectLst/>
                        </a:rPr>
                        <a:t>Actieve zelfstandige – </a:t>
                      </a:r>
                      <a:r>
                        <a:rPr lang="nl-BE" sz="900" dirty="0" err="1">
                          <a:effectLst/>
                        </a:rPr>
                        <a:t>Indépendant</a:t>
                      </a:r>
                      <a:r>
                        <a:rPr lang="nl-BE" sz="900" dirty="0">
                          <a:effectLst/>
                        </a:rPr>
                        <a:t> </a:t>
                      </a:r>
                      <a:r>
                        <a:rPr lang="nl-BE" sz="900" dirty="0" err="1">
                          <a:effectLst/>
                        </a:rPr>
                        <a:t>actif</a:t>
                      </a:r>
                      <a:endParaRPr lang="nl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dirty="0">
                          <a:effectLst/>
                        </a:rPr>
                        <a:t>12.529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dirty="0">
                          <a:effectLst/>
                        </a:rPr>
                        <a:t>34.536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dirty="0">
                          <a:effectLst/>
                        </a:rPr>
                        <a:t>47.065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extLst>
                  <a:ext uri="{0D108BD9-81ED-4DB2-BD59-A6C34878D82A}">
                    <a16:rowId xmlns:a16="http://schemas.microsoft.com/office/drawing/2014/main" val="1268620420"/>
                  </a:ext>
                </a:extLst>
              </a:tr>
              <a:tr h="195609">
                <a:tc>
                  <a:txBody>
                    <a:bodyPr/>
                    <a:lstStyle/>
                    <a:p>
                      <a:pPr lv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900" dirty="0">
                          <a:effectLst/>
                        </a:rPr>
                        <a:t>Gepensioneerde – </a:t>
                      </a:r>
                      <a:r>
                        <a:rPr lang="nl-BE" sz="900" dirty="0" err="1">
                          <a:effectLst/>
                        </a:rPr>
                        <a:t>Pensionné</a:t>
                      </a:r>
                      <a:endParaRPr lang="nl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dirty="0">
                          <a:effectLst/>
                        </a:rPr>
                        <a:t>237.710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dirty="0">
                          <a:effectLst/>
                        </a:rPr>
                        <a:t>271.175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dirty="0">
                          <a:effectLst/>
                        </a:rPr>
                        <a:t>508.885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extLst>
                  <a:ext uri="{0D108BD9-81ED-4DB2-BD59-A6C34878D82A}">
                    <a16:rowId xmlns:a16="http://schemas.microsoft.com/office/drawing/2014/main" val="1840867693"/>
                  </a:ext>
                </a:extLst>
              </a:tr>
              <a:tr h="195609">
                <a:tc>
                  <a:txBody>
                    <a:bodyPr/>
                    <a:lstStyle/>
                    <a:p>
                      <a:pPr lv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900">
                          <a:effectLst/>
                        </a:rPr>
                        <a:t>Invalide</a:t>
                      </a:r>
                      <a:endParaRPr lang="nl-B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dirty="0">
                          <a:effectLst/>
                        </a:rPr>
                        <a:t>116.118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dirty="0">
                          <a:effectLst/>
                        </a:rPr>
                        <a:t>232406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dirty="0">
                          <a:effectLst/>
                        </a:rPr>
                        <a:t>348.524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extLst>
                  <a:ext uri="{0D108BD9-81ED-4DB2-BD59-A6C34878D82A}">
                    <a16:rowId xmlns:a16="http://schemas.microsoft.com/office/drawing/2014/main" val="3241284351"/>
                  </a:ext>
                </a:extLst>
              </a:tr>
              <a:tr h="195609">
                <a:tc>
                  <a:txBody>
                    <a:bodyPr/>
                    <a:lstStyle/>
                    <a:p>
                      <a:pPr lv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900" dirty="0">
                          <a:effectLst/>
                        </a:rPr>
                        <a:t>Lid van kloostergemeenschap – </a:t>
                      </a:r>
                      <a:r>
                        <a:rPr lang="nl-BE" sz="900" dirty="0" err="1">
                          <a:effectLst/>
                        </a:rPr>
                        <a:t>Membre</a:t>
                      </a:r>
                      <a:r>
                        <a:rPr lang="nl-BE" sz="900" dirty="0">
                          <a:effectLst/>
                        </a:rPr>
                        <a:t> de </a:t>
                      </a:r>
                      <a:r>
                        <a:rPr lang="nl-BE" sz="900" dirty="0" err="1">
                          <a:effectLst/>
                        </a:rPr>
                        <a:t>communauté</a:t>
                      </a:r>
                      <a:r>
                        <a:rPr lang="nl-BE" sz="900" dirty="0">
                          <a:effectLst/>
                        </a:rPr>
                        <a:t> </a:t>
                      </a:r>
                      <a:r>
                        <a:rPr lang="nl-BE" sz="900" dirty="0" err="1">
                          <a:effectLst/>
                        </a:rPr>
                        <a:t>religieuse</a:t>
                      </a:r>
                      <a:endParaRPr lang="nl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dirty="0">
                          <a:effectLst/>
                        </a:rPr>
                        <a:t>317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dirty="0">
                          <a:effectLst/>
                        </a:rPr>
                        <a:t>111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dirty="0">
                          <a:effectLst/>
                        </a:rPr>
                        <a:t>428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extLst>
                  <a:ext uri="{0D108BD9-81ED-4DB2-BD59-A6C34878D82A}">
                    <a16:rowId xmlns:a16="http://schemas.microsoft.com/office/drawing/2014/main" val="1579849280"/>
                  </a:ext>
                </a:extLst>
              </a:tr>
              <a:tr h="195609">
                <a:tc>
                  <a:txBody>
                    <a:bodyPr/>
                    <a:lstStyle/>
                    <a:p>
                      <a:pPr lv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900" dirty="0">
                          <a:effectLst/>
                        </a:rPr>
                        <a:t>Mindervalide - </a:t>
                      </a:r>
                      <a:r>
                        <a:rPr lang="nl-BE" sz="900" dirty="0" err="1">
                          <a:effectLst/>
                        </a:rPr>
                        <a:t>Handicapé</a:t>
                      </a:r>
                      <a:endParaRPr lang="nl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dirty="0">
                          <a:effectLst/>
                        </a:rPr>
                        <a:t>98.375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dirty="0">
                          <a:effectLst/>
                        </a:rPr>
                        <a:t>2.687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dirty="0">
                          <a:effectLst/>
                        </a:rPr>
                        <a:t>101.062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extLst>
                  <a:ext uri="{0D108BD9-81ED-4DB2-BD59-A6C34878D82A}">
                    <a16:rowId xmlns:a16="http://schemas.microsoft.com/office/drawing/2014/main" val="1910884192"/>
                  </a:ext>
                </a:extLst>
              </a:tr>
              <a:tr h="287791">
                <a:tc>
                  <a:txBody>
                    <a:bodyPr/>
                    <a:lstStyle/>
                    <a:p>
                      <a:pPr lv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900" dirty="0">
                          <a:effectLst/>
                        </a:rPr>
                        <a:t>Persoon ingeschreven in het Rijksregister – </a:t>
                      </a:r>
                      <a:r>
                        <a:rPr lang="nl-BE" sz="900" dirty="0" err="1">
                          <a:effectLst/>
                        </a:rPr>
                        <a:t>Personne</a:t>
                      </a:r>
                      <a:r>
                        <a:rPr lang="nl-BE" sz="900" dirty="0">
                          <a:effectLst/>
                        </a:rPr>
                        <a:t> </a:t>
                      </a:r>
                      <a:r>
                        <a:rPr lang="nl-BE" sz="900" dirty="0" err="1">
                          <a:effectLst/>
                        </a:rPr>
                        <a:t>inscrite</a:t>
                      </a:r>
                      <a:r>
                        <a:rPr lang="nl-BE" sz="900" dirty="0">
                          <a:effectLst/>
                        </a:rPr>
                        <a:t> dans </a:t>
                      </a:r>
                      <a:r>
                        <a:rPr lang="nl-BE" sz="900" dirty="0" err="1">
                          <a:effectLst/>
                        </a:rPr>
                        <a:t>le</a:t>
                      </a:r>
                      <a:r>
                        <a:rPr lang="nl-BE" sz="900" dirty="0">
                          <a:effectLst/>
                        </a:rPr>
                        <a:t> </a:t>
                      </a:r>
                      <a:r>
                        <a:rPr lang="nl-BE" sz="900" dirty="0" err="1">
                          <a:effectLst/>
                        </a:rPr>
                        <a:t>Registre</a:t>
                      </a:r>
                      <a:r>
                        <a:rPr lang="nl-BE" sz="900" dirty="0">
                          <a:effectLst/>
                        </a:rPr>
                        <a:t> National</a:t>
                      </a:r>
                      <a:endParaRPr lang="nl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dirty="0">
                          <a:effectLst/>
                        </a:rPr>
                        <a:t>201.902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dirty="0">
                          <a:effectLst/>
                        </a:rPr>
                        <a:t>74.378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dirty="0">
                          <a:effectLst/>
                        </a:rPr>
                        <a:t>276.280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extLst>
                  <a:ext uri="{0D108BD9-81ED-4DB2-BD59-A6C34878D82A}">
                    <a16:rowId xmlns:a16="http://schemas.microsoft.com/office/drawing/2014/main" val="552841061"/>
                  </a:ext>
                </a:extLst>
              </a:tr>
              <a:tr h="195609">
                <a:tc>
                  <a:txBody>
                    <a:bodyPr/>
                    <a:lstStyle/>
                    <a:p>
                      <a:pPr lv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900" dirty="0">
                          <a:effectLst/>
                        </a:rPr>
                        <a:t>Student - </a:t>
                      </a:r>
                      <a:r>
                        <a:rPr lang="nl-BE" sz="900" dirty="0" err="1">
                          <a:effectLst/>
                        </a:rPr>
                        <a:t>Etudiant</a:t>
                      </a:r>
                      <a:endParaRPr lang="nl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dirty="0">
                          <a:effectLst/>
                        </a:rPr>
                        <a:t>13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dirty="0">
                          <a:effectLst/>
                        </a:rPr>
                        <a:t>108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dirty="0">
                          <a:effectLst/>
                        </a:rPr>
                        <a:t>121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extLst>
                  <a:ext uri="{0D108BD9-81ED-4DB2-BD59-A6C34878D82A}">
                    <a16:rowId xmlns:a16="http://schemas.microsoft.com/office/drawing/2014/main" val="1660319836"/>
                  </a:ext>
                </a:extLst>
              </a:tr>
              <a:tr h="195609">
                <a:tc>
                  <a:txBody>
                    <a:bodyPr/>
                    <a:lstStyle/>
                    <a:p>
                      <a:pPr lv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900" dirty="0">
                          <a:effectLst/>
                        </a:rPr>
                        <a:t>Weduw(e)n(aar) – </a:t>
                      </a:r>
                      <a:r>
                        <a:rPr lang="nl-BE" sz="900" dirty="0" err="1">
                          <a:effectLst/>
                        </a:rPr>
                        <a:t>Veuf</a:t>
                      </a:r>
                      <a:r>
                        <a:rPr lang="nl-BE" sz="900" dirty="0">
                          <a:effectLst/>
                        </a:rPr>
                        <a:t> / </a:t>
                      </a:r>
                      <a:r>
                        <a:rPr lang="nl-BE" sz="900" dirty="0" err="1">
                          <a:effectLst/>
                        </a:rPr>
                        <a:t>veuve</a:t>
                      </a:r>
                      <a:endParaRPr lang="nl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dirty="0">
                          <a:effectLst/>
                        </a:rPr>
                        <a:t>44.434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dirty="0">
                          <a:effectLst/>
                        </a:rPr>
                        <a:t>66.966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dirty="0">
                          <a:effectLst/>
                        </a:rPr>
                        <a:t>111.400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extLst>
                  <a:ext uri="{0D108BD9-81ED-4DB2-BD59-A6C34878D82A}">
                    <a16:rowId xmlns:a16="http://schemas.microsoft.com/office/drawing/2014/main" val="117561229"/>
                  </a:ext>
                </a:extLst>
              </a:tr>
              <a:tr h="195609">
                <a:tc>
                  <a:txBody>
                    <a:bodyPr/>
                    <a:lstStyle/>
                    <a:p>
                      <a:pPr lv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900" dirty="0">
                          <a:effectLst/>
                        </a:rPr>
                        <a:t>Wees - </a:t>
                      </a:r>
                      <a:r>
                        <a:rPr lang="nl-BE" sz="900" dirty="0" err="1">
                          <a:effectLst/>
                        </a:rPr>
                        <a:t>Orphelin</a:t>
                      </a:r>
                      <a:endParaRPr lang="nl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dirty="0">
                          <a:effectLst/>
                        </a:rPr>
                        <a:t>338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>
                          <a:effectLst/>
                        </a:rPr>
                        <a:t>7</a:t>
                      </a:r>
                      <a:endParaRPr lang="nl-B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dirty="0">
                          <a:effectLst/>
                        </a:rPr>
                        <a:t>345</a:t>
                      </a:r>
                      <a:endParaRPr lang="nl-B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extLst>
                  <a:ext uri="{0D108BD9-81ED-4DB2-BD59-A6C34878D82A}">
                    <a16:rowId xmlns:a16="http://schemas.microsoft.com/office/drawing/2014/main" val="360005081"/>
                  </a:ext>
                </a:extLst>
              </a:tr>
              <a:tr h="2877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000" u="sng" dirty="0">
                          <a:effectLst/>
                        </a:rPr>
                        <a:t>Totaal - Total</a:t>
                      </a:r>
                      <a:endParaRPr lang="nl-BE" sz="10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b="1" dirty="0">
                          <a:effectLst/>
                        </a:rPr>
                        <a:t>944.961</a:t>
                      </a:r>
                      <a:endParaRPr lang="nl-B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b="1" dirty="0">
                          <a:effectLst/>
                        </a:rPr>
                        <a:t>1.152.532</a:t>
                      </a:r>
                      <a:endParaRPr lang="nl-B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b="1" dirty="0">
                          <a:effectLst/>
                        </a:rPr>
                        <a:t>2.097.493</a:t>
                      </a:r>
                      <a:endParaRPr lang="nl-B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extLst>
                  <a:ext uri="{0D108BD9-81ED-4DB2-BD59-A6C34878D82A}">
                    <a16:rowId xmlns:a16="http://schemas.microsoft.com/office/drawing/2014/main" val="689105486"/>
                  </a:ext>
                </a:extLst>
              </a:tr>
              <a:tr h="3726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BE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BE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BE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nl-BE" sz="1200" b="1" dirty="0">
                          <a:effectLst/>
                        </a:rPr>
                        <a:t>18,32%</a:t>
                      </a:r>
                      <a:endParaRPr lang="nl-BE" sz="12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extLst>
                  <a:ext uri="{0D108BD9-81ED-4DB2-BD59-A6C34878D82A}">
                    <a16:rowId xmlns:a16="http://schemas.microsoft.com/office/drawing/2014/main" val="4107703114"/>
                  </a:ext>
                </a:extLst>
              </a:tr>
              <a:tr h="251898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800" dirty="0">
                          <a:effectLst/>
                        </a:rPr>
                        <a:t>Bron: RIZIV – Dienst voor administratieve controle – Source: INAMI – Service du Controle </a:t>
                      </a:r>
                      <a:r>
                        <a:rPr lang="nl-BE" sz="800" dirty="0" err="1">
                          <a:effectLst/>
                        </a:rPr>
                        <a:t>administratif</a:t>
                      </a:r>
                      <a:endParaRPr lang="nl-B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BE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BE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nl-BE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766" marR="41766" marT="0" marB="0" anchor="b"/>
                </a:tc>
                <a:extLst>
                  <a:ext uri="{0D108BD9-81ED-4DB2-BD59-A6C34878D82A}">
                    <a16:rowId xmlns:a16="http://schemas.microsoft.com/office/drawing/2014/main" val="1889285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55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132B1-36DA-07FE-2239-B6D353C17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Cijfers kiné- </a:t>
            </a:r>
            <a:r>
              <a:rPr lang="nl-BE" dirty="0" err="1"/>
              <a:t>chiffres</a:t>
            </a:r>
            <a:r>
              <a:rPr lang="nl-BE" dirty="0"/>
              <a:t> kiné</a:t>
            </a:r>
            <a:br>
              <a:rPr lang="nl-BE" dirty="0"/>
            </a:b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970DAF0-2782-16FB-BCBF-36B62681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05830"/>
            <a:ext cx="5524500" cy="3557392"/>
          </a:xfrm>
        </p:spPr>
        <p:txBody>
          <a:bodyPr>
            <a:normAutofit fontScale="92500" lnSpcReduction="20000"/>
          </a:bodyPr>
          <a:lstStyle/>
          <a:p>
            <a:r>
              <a:rPr lang="nl-BE" dirty="0"/>
              <a:t>2022: </a:t>
            </a:r>
            <a:r>
              <a:rPr lang="nl-BE" b="1" dirty="0">
                <a:solidFill>
                  <a:srgbClr val="C00000"/>
                </a:solidFill>
              </a:rPr>
              <a:t>30,33%</a:t>
            </a:r>
            <a:r>
              <a:rPr lang="nl-BE" dirty="0"/>
              <a:t> des </a:t>
            </a:r>
            <a:r>
              <a:rPr lang="nl-BE" dirty="0" err="1"/>
              <a:t>kinésithérapeutes</a:t>
            </a:r>
            <a:r>
              <a:rPr lang="nl-BE" dirty="0"/>
              <a:t> </a:t>
            </a:r>
            <a:r>
              <a:rPr lang="nl-BE" dirty="0" err="1"/>
              <a:t>sont</a:t>
            </a:r>
            <a:r>
              <a:rPr lang="nl-BE" dirty="0"/>
              <a:t> </a:t>
            </a:r>
            <a:r>
              <a:rPr lang="nl-BE" dirty="0" err="1"/>
              <a:t>deconventionnés</a:t>
            </a:r>
            <a:endParaRPr lang="nl-BE" dirty="0"/>
          </a:p>
          <a:p>
            <a:r>
              <a:rPr lang="nl-BE" dirty="0"/>
              <a:t>Pas de </a:t>
            </a:r>
            <a:r>
              <a:rPr lang="nl-BE" dirty="0" err="1"/>
              <a:t>données</a:t>
            </a:r>
            <a:r>
              <a:rPr lang="nl-BE" dirty="0"/>
              <a:t> </a:t>
            </a:r>
            <a:r>
              <a:rPr lang="nl-BE" dirty="0" err="1"/>
              <a:t>directes</a:t>
            </a:r>
            <a:r>
              <a:rPr lang="nl-BE" dirty="0"/>
              <a:t> </a:t>
            </a:r>
            <a:r>
              <a:rPr lang="nl-BE" dirty="0" err="1"/>
              <a:t>disponibles</a:t>
            </a:r>
            <a:r>
              <a:rPr lang="nl-BE" dirty="0"/>
              <a:t> pour </a:t>
            </a:r>
            <a:r>
              <a:rPr lang="nl-BE" dirty="0" err="1"/>
              <a:t>l’impact</a:t>
            </a:r>
            <a:r>
              <a:rPr lang="nl-BE" dirty="0"/>
              <a:t> de la  </a:t>
            </a:r>
            <a:r>
              <a:rPr lang="nl-BE" dirty="0" err="1"/>
              <a:t>suppression</a:t>
            </a:r>
            <a:r>
              <a:rPr lang="nl-BE" dirty="0"/>
              <a:t> de la </a:t>
            </a:r>
            <a:r>
              <a:rPr lang="nl-BE" dirty="0" err="1"/>
              <a:t>règles</a:t>
            </a:r>
            <a:r>
              <a:rPr lang="nl-BE" dirty="0"/>
              <a:t> des -25%</a:t>
            </a:r>
          </a:p>
          <a:p>
            <a:r>
              <a:rPr lang="nl-BE" dirty="0" err="1"/>
              <a:t>Estimation</a:t>
            </a:r>
            <a:r>
              <a:rPr lang="nl-BE" dirty="0"/>
              <a:t> </a:t>
            </a:r>
            <a:r>
              <a:rPr lang="nl-BE" dirty="0" err="1"/>
              <a:t>théorique</a:t>
            </a:r>
            <a:r>
              <a:rPr lang="nl-BE" dirty="0"/>
              <a:t> du </a:t>
            </a:r>
            <a:r>
              <a:rPr lang="nl-BE" dirty="0" err="1"/>
              <a:t>coût</a:t>
            </a:r>
            <a:r>
              <a:rPr lang="nl-BE" dirty="0"/>
              <a:t> de la </a:t>
            </a:r>
            <a:r>
              <a:rPr lang="nl-BE" dirty="0" err="1"/>
              <a:t>suppression</a:t>
            </a:r>
            <a:r>
              <a:rPr lang="nl-BE" dirty="0"/>
              <a:t> par méthode </a:t>
            </a:r>
            <a:r>
              <a:rPr lang="nl-BE" dirty="0" err="1"/>
              <a:t>alternative</a:t>
            </a:r>
            <a:r>
              <a:rPr lang="nl-BE" dirty="0"/>
              <a:t> </a:t>
            </a:r>
            <a:r>
              <a:rPr lang="nl-BE" dirty="0" err="1"/>
              <a:t>basée</a:t>
            </a:r>
            <a:r>
              <a:rPr lang="nl-BE" dirty="0"/>
              <a:t> </a:t>
            </a:r>
            <a:r>
              <a:rPr lang="nl-BE" dirty="0" err="1"/>
              <a:t>sur</a:t>
            </a:r>
            <a:r>
              <a:rPr lang="nl-BE" dirty="0"/>
              <a:t> les </a:t>
            </a:r>
            <a:r>
              <a:rPr lang="nl-BE" dirty="0" err="1"/>
              <a:t>dépenses</a:t>
            </a:r>
            <a:r>
              <a:rPr lang="nl-BE" dirty="0"/>
              <a:t> de 2021: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800" b="1" dirty="0"/>
              <a:t>36,467 </a:t>
            </a:r>
            <a:r>
              <a:rPr lang="nl-BE" sz="2800" b="1" dirty="0" err="1"/>
              <a:t>million</a:t>
            </a:r>
            <a:r>
              <a:rPr lang="nl-BE" sz="2800" b="1" dirty="0"/>
              <a:t> </a:t>
            </a:r>
            <a:r>
              <a:rPr lang="nl-BE" sz="2800" b="1" dirty="0" err="1"/>
              <a:t>d’euros</a:t>
            </a:r>
            <a:endParaRPr lang="nl-BE" sz="2800" b="1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97BC3F8B-B714-26C9-65DD-80D5163985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05829"/>
            <a:ext cx="5181600" cy="3244241"/>
          </a:xfrm>
        </p:spPr>
        <p:txBody>
          <a:bodyPr>
            <a:normAutofit fontScale="92500" lnSpcReduction="20000"/>
          </a:bodyPr>
          <a:lstStyle/>
          <a:p>
            <a:r>
              <a:rPr lang="nl-BE" dirty="0"/>
              <a:t>2022: </a:t>
            </a:r>
            <a:r>
              <a:rPr lang="nl-BE" b="1" dirty="0">
                <a:solidFill>
                  <a:srgbClr val="C00000"/>
                </a:solidFill>
              </a:rPr>
              <a:t>30,33 %</a:t>
            </a:r>
            <a:r>
              <a:rPr lang="nl-BE" dirty="0"/>
              <a:t> van de kinesitherapeuten </a:t>
            </a:r>
            <a:r>
              <a:rPr lang="nl-BE" dirty="0" err="1"/>
              <a:t>gedeconventioneerd</a:t>
            </a:r>
            <a:endParaRPr lang="nl-BE" dirty="0"/>
          </a:p>
          <a:p>
            <a:r>
              <a:rPr lang="nl-BE" dirty="0"/>
              <a:t>Geen rechtstreekse cijfers beschikbaar van impact afschaffing 25%-regel</a:t>
            </a:r>
          </a:p>
          <a:p>
            <a:r>
              <a:rPr lang="nl-BE" dirty="0"/>
              <a:t>Theoretische raming via alternatieve methode gebaseerd op cijfers 2021: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800" b="1" dirty="0"/>
              <a:t>36,467 miljoen euro</a:t>
            </a:r>
          </a:p>
        </p:txBody>
      </p:sp>
      <p:graphicFrame>
        <p:nvGraphicFramePr>
          <p:cNvPr id="9" name="Tijdelijke aanduiding voor inhoud 5">
            <a:extLst>
              <a:ext uri="{FF2B5EF4-FFF2-40B4-BE49-F238E27FC236}">
                <a16:creationId xmlns:a16="http://schemas.microsoft.com/office/drawing/2014/main" id="{D95028BE-71CA-A0AE-2BFC-B9964629708A}"/>
              </a:ext>
            </a:extLst>
          </p:cNvPr>
          <p:cNvGraphicFramePr>
            <a:graphicFrameLocks/>
          </p:cNvGraphicFramePr>
          <p:nvPr/>
        </p:nvGraphicFramePr>
        <p:xfrm>
          <a:off x="4977008" y="1027906"/>
          <a:ext cx="6376792" cy="1522686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125128">
                  <a:extLst>
                    <a:ext uri="{9D8B030D-6E8A-4147-A177-3AD203B41FA5}">
                      <a16:colId xmlns:a16="http://schemas.microsoft.com/office/drawing/2014/main" val="3174167068"/>
                    </a:ext>
                  </a:extLst>
                </a:gridCol>
                <a:gridCol w="2125832">
                  <a:extLst>
                    <a:ext uri="{9D8B030D-6E8A-4147-A177-3AD203B41FA5}">
                      <a16:colId xmlns:a16="http://schemas.microsoft.com/office/drawing/2014/main" val="3384956469"/>
                    </a:ext>
                  </a:extLst>
                </a:gridCol>
                <a:gridCol w="2125832">
                  <a:extLst>
                    <a:ext uri="{9D8B030D-6E8A-4147-A177-3AD203B41FA5}">
                      <a16:colId xmlns:a16="http://schemas.microsoft.com/office/drawing/2014/main" val="2778260217"/>
                    </a:ext>
                  </a:extLst>
                </a:gridCol>
              </a:tblGrid>
              <a:tr h="253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baseline="0" dirty="0">
                          <a:effectLst/>
                        </a:rPr>
                        <a:t>2016</a:t>
                      </a:r>
                      <a:endParaRPr lang="nl-BE" sz="1200" baseline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61754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baseline="0">
                          <a:effectLst/>
                        </a:rPr>
                        <a:t>20.269</a:t>
                      </a:r>
                      <a:endParaRPr lang="nl-BE" sz="1200" baseline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617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baseline="0">
                          <a:effectLst/>
                        </a:rPr>
                        <a:t>94,0 %</a:t>
                      </a:r>
                      <a:endParaRPr lang="nl-BE" sz="1200" baseline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61754" marT="0" marB="0"/>
                </a:tc>
                <a:extLst>
                  <a:ext uri="{0D108BD9-81ED-4DB2-BD59-A6C34878D82A}">
                    <a16:rowId xmlns:a16="http://schemas.microsoft.com/office/drawing/2014/main" val="2466089261"/>
                  </a:ext>
                </a:extLst>
              </a:tr>
              <a:tr h="253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baseline="0">
                          <a:effectLst/>
                        </a:rPr>
                        <a:t>2017</a:t>
                      </a:r>
                      <a:endParaRPr lang="nl-BE" sz="1200" baseline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617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baseline="0" dirty="0">
                          <a:effectLst/>
                        </a:rPr>
                        <a:t>19.095</a:t>
                      </a:r>
                      <a:endParaRPr lang="nl-BE" sz="1200" baseline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617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baseline="0">
                          <a:effectLst/>
                        </a:rPr>
                        <a:t>86,2 %</a:t>
                      </a:r>
                      <a:endParaRPr lang="nl-BE" sz="1200" baseline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61754" marT="0" marB="0"/>
                </a:tc>
                <a:extLst>
                  <a:ext uri="{0D108BD9-81ED-4DB2-BD59-A6C34878D82A}">
                    <a16:rowId xmlns:a16="http://schemas.microsoft.com/office/drawing/2014/main" val="1095711363"/>
                  </a:ext>
                </a:extLst>
              </a:tr>
              <a:tr h="253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baseline="0">
                          <a:effectLst/>
                        </a:rPr>
                        <a:t>2018</a:t>
                      </a:r>
                      <a:endParaRPr lang="nl-BE" sz="1200" baseline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617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baseline="0" dirty="0">
                          <a:effectLst/>
                        </a:rPr>
                        <a:t>19.161</a:t>
                      </a:r>
                      <a:endParaRPr lang="nl-BE" sz="1200" baseline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617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baseline="0" dirty="0">
                          <a:effectLst/>
                        </a:rPr>
                        <a:t>83,9 %</a:t>
                      </a:r>
                      <a:endParaRPr lang="nl-BE" sz="1200" baseline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61754" marT="0" marB="0"/>
                </a:tc>
                <a:extLst>
                  <a:ext uri="{0D108BD9-81ED-4DB2-BD59-A6C34878D82A}">
                    <a16:rowId xmlns:a16="http://schemas.microsoft.com/office/drawing/2014/main" val="214159716"/>
                  </a:ext>
                </a:extLst>
              </a:tr>
              <a:tr h="253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baseline="0">
                          <a:effectLst/>
                        </a:rPr>
                        <a:t>2019</a:t>
                      </a:r>
                      <a:endParaRPr lang="nl-BE" sz="1200" baseline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617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baseline="0">
                          <a:effectLst/>
                        </a:rPr>
                        <a:t>19.681</a:t>
                      </a:r>
                      <a:endParaRPr lang="nl-BE" sz="1200" baseline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617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baseline="0">
                          <a:effectLst/>
                        </a:rPr>
                        <a:t>83,1 %</a:t>
                      </a:r>
                      <a:endParaRPr lang="nl-BE" sz="1200" baseline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61754" marT="0" marB="0"/>
                </a:tc>
                <a:extLst>
                  <a:ext uri="{0D108BD9-81ED-4DB2-BD59-A6C34878D82A}">
                    <a16:rowId xmlns:a16="http://schemas.microsoft.com/office/drawing/2014/main" val="62121184"/>
                  </a:ext>
                </a:extLst>
              </a:tr>
              <a:tr h="253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baseline="0">
                          <a:effectLst/>
                        </a:rPr>
                        <a:t>2020</a:t>
                      </a:r>
                      <a:endParaRPr lang="nl-BE" sz="1200" baseline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617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baseline="0">
                          <a:effectLst/>
                        </a:rPr>
                        <a:t>21.375</a:t>
                      </a:r>
                      <a:endParaRPr lang="nl-BE" sz="1200" baseline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617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baseline="0">
                          <a:effectLst/>
                        </a:rPr>
                        <a:t>87,7 %</a:t>
                      </a:r>
                      <a:endParaRPr lang="nl-BE" sz="1200" baseline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61754" marT="0" marB="0"/>
                </a:tc>
                <a:extLst>
                  <a:ext uri="{0D108BD9-81ED-4DB2-BD59-A6C34878D82A}">
                    <a16:rowId xmlns:a16="http://schemas.microsoft.com/office/drawing/2014/main" val="2132280780"/>
                  </a:ext>
                </a:extLst>
              </a:tr>
              <a:tr h="253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baseline="0">
                          <a:effectLst/>
                        </a:rPr>
                        <a:t>2021</a:t>
                      </a:r>
                      <a:endParaRPr lang="nl-BE" sz="1200" baseline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617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baseline="0">
                          <a:effectLst/>
                        </a:rPr>
                        <a:t>20.855</a:t>
                      </a:r>
                      <a:endParaRPr lang="nl-BE" sz="1200" baseline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6175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BE" sz="1200" baseline="0" dirty="0">
                          <a:effectLst/>
                        </a:rPr>
                        <a:t>83,37 %</a:t>
                      </a:r>
                      <a:endParaRPr lang="nl-BE" sz="1200" baseline="0" dirty="0"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54" marR="61754" marT="0" marB="0"/>
                </a:tc>
                <a:extLst>
                  <a:ext uri="{0D108BD9-81ED-4DB2-BD59-A6C34878D82A}">
                    <a16:rowId xmlns:a16="http://schemas.microsoft.com/office/drawing/2014/main" val="1381186299"/>
                  </a:ext>
                </a:extLst>
              </a:tr>
            </a:tbl>
          </a:graphicData>
        </a:graphic>
      </p:graphicFrame>
      <p:sp>
        <p:nvSpPr>
          <p:cNvPr id="10" name="Tekstvak 9">
            <a:extLst>
              <a:ext uri="{FF2B5EF4-FFF2-40B4-BE49-F238E27FC236}">
                <a16:creationId xmlns:a16="http://schemas.microsoft.com/office/drawing/2014/main" id="{B570E945-3967-586A-5C61-69AF90C859F7}"/>
              </a:ext>
            </a:extLst>
          </p:cNvPr>
          <p:cNvSpPr txBox="1"/>
          <p:nvPr/>
        </p:nvSpPr>
        <p:spPr>
          <a:xfrm>
            <a:off x="926926" y="1340285"/>
            <a:ext cx="3858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Evolutie conventiecijfers – </a:t>
            </a:r>
            <a:r>
              <a:rPr lang="nl-BE" dirty="0" err="1"/>
              <a:t>évolution</a:t>
            </a:r>
            <a:r>
              <a:rPr lang="nl-BE" dirty="0"/>
              <a:t> </a:t>
            </a:r>
            <a:r>
              <a:rPr lang="nl-BE" dirty="0" err="1"/>
              <a:t>taux</a:t>
            </a:r>
            <a:r>
              <a:rPr lang="nl-BE" dirty="0"/>
              <a:t> de </a:t>
            </a:r>
            <a:r>
              <a:rPr lang="nl-BE" dirty="0" err="1"/>
              <a:t>convention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8611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132B1-36DA-07FE-2239-B6D353C17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Cijfers logo – </a:t>
            </a:r>
            <a:r>
              <a:rPr lang="nl-BE" dirty="0" err="1"/>
              <a:t>chiffres</a:t>
            </a:r>
            <a:r>
              <a:rPr lang="nl-BE" dirty="0"/>
              <a:t> logo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3DD2CE-A190-338E-BA33-FE7ECEB520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Gedurende 25 jaar : conventiegraad van 99,8%</a:t>
            </a:r>
          </a:p>
          <a:p>
            <a:r>
              <a:rPr lang="nl-NL" dirty="0"/>
              <a:t>Laatste opgelegde overeenkomst: daling tot 40,49% </a:t>
            </a:r>
          </a:p>
          <a:p>
            <a:r>
              <a:rPr lang="nl-NL" dirty="0"/>
              <a:t>25%-regel treft vooral kwetsbare gezinnen met jonge kinderen en ouderen met neurologische aandoening</a:t>
            </a:r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970DAF0-2782-16FB-BCBF-36B626818B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Depuis 25 ans: taux de convention de 99,8%</a:t>
            </a:r>
          </a:p>
          <a:p>
            <a:r>
              <a:rPr lang="fr-FR" dirty="0"/>
              <a:t>Dernière convention imposée: le taux est tombé à 40,49% </a:t>
            </a:r>
          </a:p>
          <a:p>
            <a:r>
              <a:rPr lang="fr-FR" dirty="0"/>
              <a:t>Règle des -25% touche principalement les familles vulnérables avec de jeunes enfants et les personnes âgées souffrant de troubles neurologiques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6189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132B1-36DA-07FE-2239-B6D353C17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0"/>
            <a:ext cx="10791825" cy="1462088"/>
          </a:xfrm>
        </p:spPr>
        <p:txBody>
          <a:bodyPr>
            <a:normAutofit/>
          </a:bodyPr>
          <a:lstStyle/>
          <a:p>
            <a:r>
              <a:rPr lang="nl-BE" sz="3100" dirty="0"/>
              <a:t>gevolgen daling toetredingen - </a:t>
            </a:r>
            <a:br>
              <a:rPr lang="nl-BE" sz="3100" dirty="0"/>
            </a:br>
            <a:r>
              <a:rPr lang="fr-BE" sz="3100" dirty="0"/>
              <a:t>conséquences baisse du nombre d'adhésions</a:t>
            </a:r>
            <a:endParaRPr lang="nl-BE" sz="3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3DD2CE-A190-338E-BA33-FE7ECEB520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87500"/>
            <a:ext cx="5181600" cy="4760913"/>
          </a:xfrm>
        </p:spPr>
        <p:txBody>
          <a:bodyPr>
            <a:normAutofit/>
          </a:bodyPr>
          <a:lstStyle/>
          <a:p>
            <a:pPr lvl="1"/>
            <a:r>
              <a:rPr lang="nl-B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Grondslag 25%-regel: verstrekker afschrikken </a:t>
            </a:r>
            <a:r>
              <a:rPr lang="nl-B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dmv</a:t>
            </a:r>
            <a:r>
              <a:rPr lang="nl-B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nl-B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</a:t>
            </a:r>
            <a:r>
              <a:rPr lang="nl-B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terugbetaling patiënt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BE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WERKT NIET </a:t>
            </a:r>
          </a:p>
          <a:p>
            <a:pPr lvl="1"/>
            <a:r>
              <a:rPr lang="nl-B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Meer toetredingen door:</a:t>
            </a:r>
          </a:p>
          <a:p>
            <a:pPr lvl="2"/>
            <a:r>
              <a:rPr lang="nl-B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Correct honorarium</a:t>
            </a:r>
          </a:p>
          <a:p>
            <a:pPr lvl="2"/>
            <a:r>
              <a:rPr lang="nl-BE" dirty="0">
                <a:effectLst/>
                <a:latin typeface="Calibri" panose="020F0502020204030204" pitchFamily="34" charset="0"/>
                <a:ea typeface="Calibri" panose="020F0502020204030204" pitchFamily="34" charset="0"/>
                <a:sym typeface="Symbol" panose="05050102010706020507" pitchFamily="18" charset="2"/>
              </a:rPr>
              <a:t> </a:t>
            </a:r>
            <a:r>
              <a:rPr lang="nl-B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Administratie</a:t>
            </a:r>
          </a:p>
          <a:p>
            <a:pPr lvl="2"/>
            <a:r>
              <a:rPr lang="nl-B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Digitalisering</a:t>
            </a:r>
          </a:p>
          <a:p>
            <a:pPr lvl="2"/>
            <a:r>
              <a:rPr lang="nl-B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Moderne nomenclatuur</a:t>
            </a:r>
          </a:p>
          <a:p>
            <a:pPr lvl="1"/>
            <a:r>
              <a:rPr lang="nl-B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Niet enkel </a:t>
            </a:r>
            <a:r>
              <a:rPr lang="nl-B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adhv</a:t>
            </a:r>
            <a:r>
              <a:rPr lang="nl-B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sociale RIZIV-voordelen en telematicapremie</a:t>
            </a:r>
          </a:p>
          <a:p>
            <a:pPr marL="457200" lvl="1" indent="0">
              <a:buNone/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nl-BE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nl-BE" sz="1600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342F776-DE3D-1110-755A-5029BC3F4D0A}"/>
              </a:ext>
            </a:extLst>
          </p:cNvPr>
          <p:cNvSpPr txBox="1">
            <a:spLocks/>
          </p:cNvSpPr>
          <p:nvPr/>
        </p:nvSpPr>
        <p:spPr>
          <a:xfrm>
            <a:off x="6019800" y="1587499"/>
            <a:ext cx="5181600" cy="4760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Idée </a:t>
            </a:r>
            <a:r>
              <a:rPr lang="nl-N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règle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des -25% : </a:t>
            </a:r>
            <a:r>
              <a:rPr lang="nl-N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dissuader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prestataire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par 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 </a:t>
            </a:r>
            <a:r>
              <a:rPr lang="nl-NL" sz="2400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remboursment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nl-NL" sz="2400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patient</a:t>
            </a:r>
            <a:endParaRPr lang="nl-NL" sz="2400" dirty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2000" b="1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NE FONCTIONNE PAS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Plus de </a:t>
            </a:r>
            <a:r>
              <a:rPr lang="nl-NL" sz="2400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conventionnés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via:</a:t>
            </a:r>
          </a:p>
          <a:p>
            <a:pPr lvl="1"/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Honoraires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equitables</a:t>
            </a:r>
            <a:endParaRPr lang="nl-NL" sz="2000" dirty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lvl="1"/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 Administration</a:t>
            </a:r>
          </a:p>
          <a:p>
            <a:pPr lvl="1"/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Numérisation</a:t>
            </a:r>
            <a:endParaRPr lang="nl-NL" sz="2000" dirty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lvl="1"/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Nomenclature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moderne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Pas </a:t>
            </a:r>
            <a:r>
              <a:rPr lang="nl-NL" sz="2400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seulement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par </a:t>
            </a:r>
            <a:r>
              <a:rPr lang="nl-NL" sz="2400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avantages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nl-NL" sz="2400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sociaux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INAMI et prime </a:t>
            </a:r>
            <a:r>
              <a:rPr lang="nl-NL" sz="2400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télématique</a:t>
            </a:r>
            <a:endParaRPr lang="nl-B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47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B38749-632A-0B42-06A5-8BD8B7C64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Conventie- </a:t>
            </a:r>
            <a:r>
              <a:rPr lang="nl-BE" dirty="0" err="1"/>
              <a:t>convention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DC4E3B-BDC6-6DB2-6D3E-E55F96B41F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Beide beroepsgroepen streven er in hun respectievelijke </a:t>
            </a:r>
            <a:r>
              <a:rPr lang="nl-BE" dirty="0" err="1"/>
              <a:t>overeenkomstencommissies</a:t>
            </a:r>
            <a:r>
              <a:rPr lang="nl-BE" dirty="0"/>
              <a:t> naar om te komen tot een overeenkomst die zoveel mogelijk zorgverleners uit hun sector aanzet tot aansluiting.</a:t>
            </a:r>
          </a:p>
          <a:p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0EA41A5-BC15-A854-C96E-DA1094953C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Les deux groupes professionnels, dans leurs Commissions de </a:t>
            </a:r>
            <a:r>
              <a:rPr lang="fr-FR"/>
              <a:t>conventions respectives, </a:t>
            </a:r>
            <a:r>
              <a:rPr lang="fr-FR" dirty="0"/>
              <a:t>s'efforcent de parvenir à une convention qui encourage le plus grand nombre de prestataires de soins de leur secteur à adhérer.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7511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132B1-36DA-07FE-2239-B6D353C17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Petitie - </a:t>
            </a:r>
            <a:r>
              <a:rPr lang="nl-BE" dirty="0" err="1"/>
              <a:t>pétition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3DD2CE-A190-338E-BA33-FE7ECEB520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Ondertekent door 31.611 Belgen</a:t>
            </a:r>
          </a:p>
          <a:p>
            <a:r>
              <a:rPr lang="nl-BE" dirty="0"/>
              <a:t>Oproep om gevolg te geven aan de verplichting in art 87 van de kwaliteitswet</a:t>
            </a:r>
          </a:p>
          <a:p>
            <a:r>
              <a:rPr lang="nl-BE" dirty="0"/>
              <a:t>Terugbetaling van patiënten onafhankelijk maken van conventiestatus zorgverlener</a:t>
            </a:r>
          </a:p>
          <a:p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970DAF0-2782-16FB-BCBF-36B626818B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 err="1"/>
              <a:t>Signée</a:t>
            </a:r>
            <a:r>
              <a:rPr lang="nl-BE" dirty="0"/>
              <a:t> par 31.611 </a:t>
            </a:r>
            <a:r>
              <a:rPr lang="nl-BE" dirty="0" err="1"/>
              <a:t>belges</a:t>
            </a:r>
            <a:endParaRPr lang="nl-BE" dirty="0"/>
          </a:p>
          <a:p>
            <a:r>
              <a:rPr lang="nl-BE" dirty="0"/>
              <a:t>Appel pour </a:t>
            </a:r>
            <a:r>
              <a:rPr lang="nl-BE" dirty="0" err="1"/>
              <a:t>donner</a:t>
            </a:r>
            <a:r>
              <a:rPr lang="nl-BE" dirty="0"/>
              <a:t> suite à </a:t>
            </a:r>
            <a:r>
              <a:rPr lang="nl-BE" dirty="0" err="1"/>
              <a:t>l’obligation</a:t>
            </a:r>
            <a:r>
              <a:rPr lang="nl-BE" dirty="0"/>
              <a:t> de </a:t>
            </a:r>
            <a:r>
              <a:rPr lang="nl-BE" dirty="0" err="1"/>
              <a:t>l’article</a:t>
            </a:r>
            <a:r>
              <a:rPr lang="nl-BE" dirty="0"/>
              <a:t> 87 de la </a:t>
            </a:r>
            <a:r>
              <a:rPr lang="nl-BE" dirty="0" err="1"/>
              <a:t>loi</a:t>
            </a:r>
            <a:r>
              <a:rPr lang="nl-BE" dirty="0"/>
              <a:t> </a:t>
            </a:r>
            <a:r>
              <a:rPr lang="nl-BE" dirty="0" err="1"/>
              <a:t>qualité</a:t>
            </a:r>
            <a:endParaRPr lang="nl-BE" dirty="0"/>
          </a:p>
          <a:p>
            <a:r>
              <a:rPr lang="nl-BE" dirty="0"/>
              <a:t>Remboursement des </a:t>
            </a:r>
            <a:r>
              <a:rPr lang="nl-BE" dirty="0" err="1"/>
              <a:t>patients</a:t>
            </a:r>
            <a:r>
              <a:rPr lang="nl-BE" dirty="0"/>
              <a:t> </a:t>
            </a:r>
            <a:r>
              <a:rPr lang="nl-BE" dirty="0" err="1"/>
              <a:t>indépendamment</a:t>
            </a:r>
            <a:r>
              <a:rPr lang="nl-BE" dirty="0"/>
              <a:t> du </a:t>
            </a:r>
            <a:r>
              <a:rPr lang="nl-BE" dirty="0" err="1"/>
              <a:t>statut</a:t>
            </a:r>
            <a:r>
              <a:rPr lang="nl-BE" dirty="0"/>
              <a:t> de </a:t>
            </a:r>
            <a:r>
              <a:rPr lang="nl-BE" dirty="0" err="1"/>
              <a:t>conventionnement</a:t>
            </a:r>
            <a:r>
              <a:rPr lang="nl-BE" dirty="0"/>
              <a:t> du </a:t>
            </a:r>
            <a:r>
              <a:rPr lang="nl-BE" dirty="0" err="1"/>
              <a:t>prestataire</a:t>
            </a:r>
            <a:r>
              <a:rPr lang="nl-BE" dirty="0"/>
              <a:t> de </a:t>
            </a:r>
            <a:r>
              <a:rPr lang="nl-BE" dirty="0" err="1"/>
              <a:t>soins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4800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A261041-4177-836D-81CD-151D83DE4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Kwaliteitswet – </a:t>
            </a:r>
            <a:r>
              <a:rPr lang="nl-BE" dirty="0" err="1"/>
              <a:t>loi</a:t>
            </a:r>
            <a:r>
              <a:rPr lang="nl-BE" dirty="0"/>
              <a:t> </a:t>
            </a:r>
            <a:r>
              <a:rPr lang="nl-BE" dirty="0" err="1"/>
              <a:t>qualité</a:t>
            </a:r>
            <a:endParaRPr lang="nl-BE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EAD8E94-8496-6806-5E12-EA8375779A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/>
              <a:t>22 april 2019</a:t>
            </a:r>
          </a:p>
          <a:p>
            <a:r>
              <a:rPr lang="nl-BE" dirty="0"/>
              <a:t>Alle artikels actief, behalve 85 en 86</a:t>
            </a:r>
          </a:p>
          <a:p>
            <a:r>
              <a:rPr lang="nl-BE" dirty="0"/>
              <a:t>Doel: wijziging art.49, §7 wet verplichte verzekering geneeskundige verzorging en uitkering -&gt; opheffing discriminatie</a:t>
            </a:r>
          </a:p>
          <a:p>
            <a:r>
              <a:rPr lang="nl-BE" dirty="0"/>
              <a:t>Activering via KB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4FB0C9A-3356-5BDE-0249-C1ED3E9409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22 </a:t>
            </a:r>
            <a:r>
              <a:rPr lang="nl-BE" dirty="0" err="1"/>
              <a:t>avril</a:t>
            </a:r>
            <a:r>
              <a:rPr lang="nl-BE" dirty="0"/>
              <a:t> 2019</a:t>
            </a:r>
          </a:p>
          <a:p>
            <a:r>
              <a:rPr lang="nl-BE" dirty="0" err="1"/>
              <a:t>Tous</a:t>
            </a:r>
            <a:r>
              <a:rPr lang="nl-BE" dirty="0"/>
              <a:t> les </a:t>
            </a:r>
            <a:r>
              <a:rPr lang="nl-BE" dirty="0" err="1"/>
              <a:t>articles</a:t>
            </a:r>
            <a:r>
              <a:rPr lang="nl-BE" dirty="0"/>
              <a:t> </a:t>
            </a:r>
            <a:r>
              <a:rPr lang="nl-BE" dirty="0" err="1"/>
              <a:t>sont</a:t>
            </a:r>
            <a:r>
              <a:rPr lang="nl-BE" dirty="0"/>
              <a:t> </a:t>
            </a:r>
            <a:r>
              <a:rPr lang="nl-BE" dirty="0" err="1"/>
              <a:t>activés</a:t>
            </a:r>
            <a:r>
              <a:rPr lang="nl-BE" dirty="0"/>
              <a:t>, </a:t>
            </a:r>
            <a:r>
              <a:rPr lang="nl-BE" dirty="0" err="1"/>
              <a:t>sauf</a:t>
            </a:r>
            <a:r>
              <a:rPr lang="nl-BE" dirty="0"/>
              <a:t> 85 et 86</a:t>
            </a:r>
          </a:p>
          <a:p>
            <a:r>
              <a:rPr lang="nl-BE" dirty="0"/>
              <a:t>But: </a:t>
            </a:r>
            <a:r>
              <a:rPr lang="nl-BE" dirty="0" err="1"/>
              <a:t>adaptation</a:t>
            </a:r>
            <a:r>
              <a:rPr lang="nl-BE" dirty="0"/>
              <a:t> art.49, §7 de la </a:t>
            </a:r>
            <a:r>
              <a:rPr lang="nl-BE" dirty="0" err="1"/>
              <a:t>loi</a:t>
            </a:r>
            <a:r>
              <a:rPr lang="nl-BE" dirty="0"/>
              <a:t> </a:t>
            </a:r>
            <a:r>
              <a:rPr lang="nl-BE" dirty="0" err="1"/>
              <a:t>sur</a:t>
            </a:r>
            <a:r>
              <a:rPr lang="nl-BE" dirty="0"/>
              <a:t> </a:t>
            </a:r>
            <a:r>
              <a:rPr lang="nl-BE" dirty="0" err="1"/>
              <a:t>l’assurance</a:t>
            </a:r>
            <a:r>
              <a:rPr lang="nl-BE" dirty="0"/>
              <a:t> obligatoire pour les </a:t>
            </a:r>
            <a:r>
              <a:rPr lang="nl-BE" dirty="0" err="1"/>
              <a:t>soins</a:t>
            </a:r>
            <a:r>
              <a:rPr lang="nl-BE" dirty="0"/>
              <a:t> </a:t>
            </a:r>
            <a:r>
              <a:rPr lang="nl-BE" dirty="0" err="1"/>
              <a:t>médicaux</a:t>
            </a:r>
            <a:r>
              <a:rPr lang="nl-BE" dirty="0"/>
              <a:t>-&gt; </a:t>
            </a:r>
            <a:r>
              <a:rPr lang="nl-BE" dirty="0" err="1"/>
              <a:t>suppression</a:t>
            </a:r>
            <a:r>
              <a:rPr lang="nl-BE" dirty="0"/>
              <a:t> de la </a:t>
            </a:r>
            <a:r>
              <a:rPr lang="nl-BE" dirty="0" err="1"/>
              <a:t>discrimination</a:t>
            </a:r>
            <a:endParaRPr lang="nl-BE" dirty="0"/>
          </a:p>
          <a:p>
            <a:r>
              <a:rPr lang="nl-BE" dirty="0" err="1"/>
              <a:t>Activation</a:t>
            </a:r>
            <a:r>
              <a:rPr lang="nl-BE" dirty="0"/>
              <a:t> par AR</a:t>
            </a:r>
          </a:p>
        </p:txBody>
      </p:sp>
    </p:spTree>
    <p:extLst>
      <p:ext uri="{BB962C8B-B14F-4D97-AF65-F5344CB8AC3E}">
        <p14:creationId xmlns:p14="http://schemas.microsoft.com/office/powerpoint/2010/main" val="338623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132B1-36DA-07FE-2239-B6D353C17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Art. 49, § 7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3DD2CE-A190-338E-BA33-FE7ECEB520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Patiënt 25% minder terugbetaald bij consultatie </a:t>
            </a:r>
            <a:r>
              <a:rPr lang="nl-BE" dirty="0" err="1"/>
              <a:t>gedeconventioneerde</a:t>
            </a:r>
            <a:r>
              <a:rPr lang="nl-BE" dirty="0"/>
              <a:t> zorgverlener</a:t>
            </a:r>
          </a:p>
          <a:p>
            <a:r>
              <a:rPr lang="nl-BE" dirty="0"/>
              <a:t>In strijd met artikel 10 en 11 van de Belgische grondwet</a:t>
            </a:r>
          </a:p>
          <a:p>
            <a:r>
              <a:rPr lang="nl-BE" dirty="0"/>
              <a:t>In strijd met artikel 20 en 21 van het Handvest van de Europese Unie</a:t>
            </a:r>
          </a:p>
          <a:p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970DAF0-2782-16FB-BCBF-36B626818B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Le remboursement </a:t>
            </a:r>
            <a:r>
              <a:rPr lang="nl-BE" dirty="0" err="1"/>
              <a:t>est</a:t>
            </a:r>
            <a:r>
              <a:rPr lang="nl-BE" dirty="0"/>
              <a:t> </a:t>
            </a:r>
            <a:r>
              <a:rPr lang="nl-BE" dirty="0" err="1"/>
              <a:t>diminué</a:t>
            </a:r>
            <a:r>
              <a:rPr lang="nl-BE" dirty="0"/>
              <a:t> de 25% </a:t>
            </a:r>
            <a:r>
              <a:rPr lang="nl-BE" dirty="0" err="1"/>
              <a:t>quand</a:t>
            </a:r>
            <a:r>
              <a:rPr lang="nl-BE" dirty="0"/>
              <a:t> </a:t>
            </a:r>
            <a:r>
              <a:rPr lang="nl-BE" dirty="0" err="1"/>
              <a:t>le</a:t>
            </a:r>
            <a:r>
              <a:rPr lang="nl-BE" dirty="0"/>
              <a:t> </a:t>
            </a:r>
            <a:r>
              <a:rPr lang="nl-BE" dirty="0" err="1"/>
              <a:t>patient</a:t>
            </a:r>
            <a:r>
              <a:rPr lang="nl-BE" dirty="0"/>
              <a:t> </a:t>
            </a:r>
            <a:r>
              <a:rPr lang="nl-BE" dirty="0" err="1"/>
              <a:t>consulte</a:t>
            </a:r>
            <a:r>
              <a:rPr lang="nl-BE" dirty="0"/>
              <a:t>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prestataire</a:t>
            </a:r>
            <a:r>
              <a:rPr lang="nl-BE" dirty="0"/>
              <a:t> de </a:t>
            </a:r>
            <a:r>
              <a:rPr lang="nl-BE" dirty="0" err="1"/>
              <a:t>soins</a:t>
            </a:r>
            <a:r>
              <a:rPr lang="nl-BE" dirty="0"/>
              <a:t> non-</a:t>
            </a:r>
            <a:r>
              <a:rPr lang="nl-BE" dirty="0" err="1"/>
              <a:t>conventionné</a:t>
            </a:r>
            <a:endParaRPr lang="nl-BE" dirty="0"/>
          </a:p>
          <a:p>
            <a:r>
              <a:rPr lang="fr-FR" dirty="0"/>
              <a:t>Violation des articles 10 et 11 de la Constitution</a:t>
            </a:r>
          </a:p>
          <a:p>
            <a:r>
              <a:rPr lang="fr-FR" dirty="0"/>
              <a:t> Violation des articles 20 et 21 de la Charte des droits fondamentaux de l'Union européenne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7227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DFEA01BB-4CA6-BB8B-7D4E-2295B47ED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30" y="555625"/>
            <a:ext cx="8185150" cy="574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9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&#10;&#10;Automatisch gegenereerde beschrijving">
            <a:extLst>
              <a:ext uri="{FF2B5EF4-FFF2-40B4-BE49-F238E27FC236}">
                <a16:creationId xmlns:a16="http://schemas.microsoft.com/office/drawing/2014/main" id="{DFEA01BB-4CA6-BB8B-7D4E-2295B47ED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30" y="555625"/>
            <a:ext cx="8185150" cy="574675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39631333-7FE8-7ECC-8476-5FDC6B99ACBE}"/>
              </a:ext>
            </a:extLst>
          </p:cNvPr>
          <p:cNvSpPr/>
          <p:nvPr/>
        </p:nvSpPr>
        <p:spPr>
          <a:xfrm>
            <a:off x="631065" y="3335629"/>
            <a:ext cx="3374265" cy="1236372"/>
          </a:xfrm>
          <a:prstGeom prst="rect">
            <a:avLst/>
          </a:prstGeom>
          <a:noFill/>
          <a:ln w="12700">
            <a:solidFill>
              <a:srgbClr val="BD0A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94D27CEA-E9D5-F5EA-1573-1135F95E2D0C}"/>
              </a:ext>
            </a:extLst>
          </p:cNvPr>
          <p:cNvCxnSpPr>
            <a:cxnSpLocks/>
          </p:cNvCxnSpPr>
          <p:nvPr/>
        </p:nvCxnSpPr>
        <p:spPr>
          <a:xfrm flipV="1">
            <a:off x="631065" y="555625"/>
            <a:ext cx="2240924" cy="2780004"/>
          </a:xfrm>
          <a:prstGeom prst="line">
            <a:avLst/>
          </a:prstGeom>
          <a:ln w="28575">
            <a:solidFill>
              <a:srgbClr val="BD0A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887E2B5E-9707-B6FC-7E98-61B42F337FBE}"/>
              </a:ext>
            </a:extLst>
          </p:cNvPr>
          <p:cNvCxnSpPr>
            <a:cxnSpLocks/>
          </p:cNvCxnSpPr>
          <p:nvPr/>
        </p:nvCxnSpPr>
        <p:spPr>
          <a:xfrm flipV="1">
            <a:off x="4005330" y="3825875"/>
            <a:ext cx="7864609" cy="746126"/>
          </a:xfrm>
          <a:prstGeom prst="line">
            <a:avLst/>
          </a:prstGeom>
          <a:ln w="28575">
            <a:solidFill>
              <a:srgbClr val="BD0A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 descr="Afbeelding met tekst&#10;&#10;Automatisch gegenereerde beschrijving">
            <a:extLst>
              <a:ext uri="{FF2B5EF4-FFF2-40B4-BE49-F238E27FC236}">
                <a16:creationId xmlns:a16="http://schemas.microsoft.com/office/drawing/2014/main" id="{94AD31A5-09CE-2366-C4F8-C44AC00DA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989" y="555625"/>
            <a:ext cx="8997950" cy="3270250"/>
          </a:xfrm>
          <a:prstGeom prst="rect">
            <a:avLst/>
          </a:prstGeom>
          <a:ln w="28575">
            <a:solidFill>
              <a:srgbClr val="BD0A26"/>
            </a:solidFill>
          </a:ln>
        </p:spPr>
      </p:pic>
    </p:spTree>
    <p:extLst>
      <p:ext uri="{BB962C8B-B14F-4D97-AF65-F5344CB8AC3E}">
        <p14:creationId xmlns:p14="http://schemas.microsoft.com/office/powerpoint/2010/main" val="16645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AFD0FF08-9886-CB61-2F69-52B31D7D8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755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1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AFD0FF08-9886-CB61-2F69-52B31D7D8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7550" cy="676275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49FD3F6B-3491-3CAB-3C11-645C7983709C}"/>
              </a:ext>
            </a:extLst>
          </p:cNvPr>
          <p:cNvSpPr txBox="1"/>
          <p:nvPr/>
        </p:nvSpPr>
        <p:spPr>
          <a:xfrm>
            <a:off x="713983" y="1503123"/>
            <a:ext cx="3093929" cy="646331"/>
          </a:xfrm>
          <a:prstGeom prst="rect">
            <a:avLst/>
          </a:prstGeom>
          <a:ln w="19050">
            <a:solidFill>
              <a:srgbClr val="BD0A2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dirty="0"/>
              <a:t>Wanneer deze bepaling in werking ZOU treden</a:t>
            </a:r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5366A089-A5F8-449B-26ED-5CA66DF1CA93}"/>
              </a:ext>
            </a:extLst>
          </p:cNvPr>
          <p:cNvCxnSpPr/>
          <p:nvPr/>
        </p:nvCxnSpPr>
        <p:spPr>
          <a:xfrm flipV="1">
            <a:off x="1440493" y="2229633"/>
            <a:ext cx="87682" cy="1991638"/>
          </a:xfrm>
          <a:prstGeom prst="straightConnector1">
            <a:avLst/>
          </a:prstGeom>
          <a:ln w="38100">
            <a:solidFill>
              <a:srgbClr val="BD0A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1B17E400-C56E-0538-8482-37C4B11FF4AF}"/>
              </a:ext>
            </a:extLst>
          </p:cNvPr>
          <p:cNvSpPr txBox="1"/>
          <p:nvPr/>
        </p:nvSpPr>
        <p:spPr>
          <a:xfrm>
            <a:off x="4045907" y="5098093"/>
            <a:ext cx="3933172" cy="646331"/>
          </a:xfrm>
          <a:prstGeom prst="rect">
            <a:avLst/>
          </a:prstGeom>
          <a:ln w="19050">
            <a:solidFill>
              <a:srgbClr val="BD0A2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dirty="0"/>
              <a:t>Indien de beslissing ZOU worden genomen</a:t>
            </a:r>
          </a:p>
        </p:txBody>
      </p: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9869D1FF-E870-255A-2308-606F105EBD61}"/>
              </a:ext>
            </a:extLst>
          </p:cNvPr>
          <p:cNvCxnSpPr/>
          <p:nvPr/>
        </p:nvCxnSpPr>
        <p:spPr>
          <a:xfrm>
            <a:off x="1929008" y="4772416"/>
            <a:ext cx="2116899" cy="450937"/>
          </a:xfrm>
          <a:prstGeom prst="straightConnector1">
            <a:avLst/>
          </a:prstGeom>
          <a:ln w="38100">
            <a:solidFill>
              <a:srgbClr val="BD0A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vak 8">
            <a:extLst>
              <a:ext uri="{FF2B5EF4-FFF2-40B4-BE49-F238E27FC236}">
                <a16:creationId xmlns:a16="http://schemas.microsoft.com/office/drawing/2014/main" id="{89B3F3B8-DE16-4713-C332-C37446286A0E}"/>
              </a:ext>
            </a:extLst>
          </p:cNvPr>
          <p:cNvSpPr txBox="1"/>
          <p:nvPr/>
        </p:nvSpPr>
        <p:spPr>
          <a:xfrm>
            <a:off x="4384110" y="2302122"/>
            <a:ext cx="3820438" cy="923330"/>
          </a:xfrm>
          <a:prstGeom prst="rect">
            <a:avLst/>
          </a:prstGeom>
          <a:ln w="19050">
            <a:solidFill>
              <a:srgbClr val="BD0A2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dirty="0"/>
              <a:t>Overeenkomst M21: … waarbij de relevantie van de -25% -regel WORDT ONDERZOCHT</a:t>
            </a: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184F5338-95C7-B8AD-E0E4-CFC5450CE445}"/>
              </a:ext>
            </a:extLst>
          </p:cNvPr>
          <p:cNvCxnSpPr/>
          <p:nvPr/>
        </p:nvCxnSpPr>
        <p:spPr>
          <a:xfrm flipH="1">
            <a:off x="6012493" y="1113576"/>
            <a:ext cx="281836" cy="1188546"/>
          </a:xfrm>
          <a:prstGeom prst="straightConnector1">
            <a:avLst/>
          </a:prstGeom>
          <a:ln w="38100">
            <a:solidFill>
              <a:srgbClr val="BD0A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8A76A9CA-C37F-66BF-B1AB-DF6965E37AA8}"/>
              </a:ext>
            </a:extLst>
          </p:cNvPr>
          <p:cNvSpPr txBox="1"/>
          <p:nvPr/>
        </p:nvSpPr>
        <p:spPr>
          <a:xfrm>
            <a:off x="6012493" y="3632549"/>
            <a:ext cx="3231715" cy="646331"/>
          </a:xfrm>
          <a:prstGeom prst="rect">
            <a:avLst/>
          </a:prstGeom>
          <a:noFill/>
          <a:ln w="19050">
            <a:solidFill>
              <a:srgbClr val="BD0A26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/>
              <a:t>…dat uitvoering zal gegeven worden aan het akkoord.</a:t>
            </a:r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E24529A6-5560-9CDA-E755-D150ECC55AB8}"/>
              </a:ext>
            </a:extLst>
          </p:cNvPr>
          <p:cNvCxnSpPr/>
          <p:nvPr/>
        </p:nvCxnSpPr>
        <p:spPr>
          <a:xfrm>
            <a:off x="8793271" y="1741118"/>
            <a:ext cx="0" cy="1891431"/>
          </a:xfrm>
          <a:prstGeom prst="straightConnector1">
            <a:avLst/>
          </a:prstGeom>
          <a:ln w="38100">
            <a:solidFill>
              <a:srgbClr val="BD0A2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4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3DD2CE-A190-338E-BA33-FE7ECEB520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nl-BE" dirty="0"/>
              <a:t>Legt de verplichting vervat in Art. 87 naast zich neer</a:t>
            </a:r>
          </a:p>
          <a:p>
            <a:r>
              <a:rPr lang="nl-BE" dirty="0"/>
              <a:t>Formulering geeft te kennen dat artikel 87 geen verplichting bevat</a:t>
            </a:r>
          </a:p>
          <a:p>
            <a:r>
              <a:rPr lang="nl-BE" dirty="0"/>
              <a:t>Brief suggereert dat Ministerraad geen intentie heeft om artikel 87 uit te voeren</a:t>
            </a:r>
          </a:p>
          <a:p>
            <a:r>
              <a:rPr lang="nl-BE" dirty="0"/>
              <a:t>Handelt in strijd met artikels 33 en 108 van de Grondwet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970DAF0-2782-16FB-BCBF-36B626818B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fr-FR" dirty="0"/>
              <a:t>Ne tient pas compte de l'obligation contenue dans l'article 87 </a:t>
            </a:r>
            <a:endParaRPr lang="nl-BE" dirty="0"/>
          </a:p>
          <a:p>
            <a:r>
              <a:rPr lang="nl-BE" dirty="0" err="1"/>
              <a:t>Formulation</a:t>
            </a:r>
            <a:r>
              <a:rPr lang="nl-BE" dirty="0"/>
              <a:t> </a:t>
            </a:r>
            <a:r>
              <a:rPr lang="nl-BE" dirty="0" err="1"/>
              <a:t>utilisée</a:t>
            </a:r>
            <a:r>
              <a:rPr lang="nl-BE" dirty="0"/>
              <a:t> dit que </a:t>
            </a:r>
            <a:r>
              <a:rPr lang="nl-BE" dirty="0" err="1"/>
              <a:t>l’article</a:t>
            </a:r>
            <a:r>
              <a:rPr lang="nl-BE" dirty="0"/>
              <a:t> 87 ne </a:t>
            </a:r>
            <a:r>
              <a:rPr lang="nl-BE" dirty="0" err="1"/>
              <a:t>contient</a:t>
            </a:r>
            <a:r>
              <a:rPr lang="nl-BE" dirty="0"/>
              <a:t> pas </a:t>
            </a:r>
            <a:r>
              <a:rPr lang="nl-BE" dirty="0" err="1"/>
              <a:t>d’obligation</a:t>
            </a:r>
            <a:endParaRPr lang="nl-BE" dirty="0"/>
          </a:p>
          <a:p>
            <a:r>
              <a:rPr lang="nl-BE" dirty="0"/>
              <a:t>Lettre </a:t>
            </a:r>
            <a:r>
              <a:rPr lang="nl-BE" dirty="0" err="1"/>
              <a:t>suggère</a:t>
            </a:r>
            <a:r>
              <a:rPr lang="nl-BE" dirty="0"/>
              <a:t> que </a:t>
            </a:r>
            <a:r>
              <a:rPr lang="nl-BE" dirty="0" err="1"/>
              <a:t>le</a:t>
            </a:r>
            <a:r>
              <a:rPr lang="nl-BE" dirty="0"/>
              <a:t> </a:t>
            </a:r>
            <a:r>
              <a:rPr lang="nl-BE" dirty="0" err="1"/>
              <a:t>Conseil</a:t>
            </a:r>
            <a:r>
              <a:rPr lang="nl-BE" dirty="0"/>
              <a:t> des </a:t>
            </a:r>
            <a:r>
              <a:rPr lang="nl-BE" dirty="0" err="1"/>
              <a:t>ministres</a:t>
            </a:r>
            <a:r>
              <a:rPr lang="nl-BE" dirty="0"/>
              <a:t> </a:t>
            </a:r>
            <a:r>
              <a:rPr lang="nl-BE" dirty="0" err="1"/>
              <a:t>n’a</a:t>
            </a:r>
            <a:r>
              <a:rPr lang="nl-BE" dirty="0"/>
              <a:t> </a:t>
            </a:r>
            <a:r>
              <a:rPr lang="nl-BE" dirty="0" err="1"/>
              <a:t>aucune</a:t>
            </a:r>
            <a:r>
              <a:rPr lang="nl-BE" dirty="0"/>
              <a:t> </a:t>
            </a:r>
            <a:r>
              <a:rPr lang="nl-BE" dirty="0" err="1"/>
              <a:t>intention</a:t>
            </a:r>
            <a:r>
              <a:rPr lang="nl-BE" dirty="0"/>
              <a:t> de </a:t>
            </a:r>
            <a:r>
              <a:rPr lang="nl-BE" dirty="0" err="1"/>
              <a:t>mettre</a:t>
            </a:r>
            <a:r>
              <a:rPr lang="nl-BE" dirty="0"/>
              <a:t> en oeuvre </a:t>
            </a:r>
            <a:r>
              <a:rPr lang="nl-BE" dirty="0" err="1"/>
              <a:t>l’article</a:t>
            </a:r>
            <a:r>
              <a:rPr lang="nl-BE" dirty="0"/>
              <a:t> 87</a:t>
            </a:r>
          </a:p>
          <a:p>
            <a:r>
              <a:rPr lang="fr-FR" dirty="0"/>
              <a:t>Agit en violence des articles 33 et 108 de la Constitution</a:t>
            </a:r>
            <a:endParaRPr lang="nl-B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5DBC965-E268-107E-DACF-24733F75F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84150"/>
            <a:ext cx="5181601" cy="1325563"/>
          </a:xfrm>
        </p:spPr>
        <p:txBody>
          <a:bodyPr/>
          <a:lstStyle/>
          <a:p>
            <a:r>
              <a:rPr lang="nl-BE" dirty="0"/>
              <a:t>Brief van de eerste minister</a:t>
            </a:r>
          </a:p>
        </p:txBody>
      </p:sp>
      <p:sp>
        <p:nvSpPr>
          <p:cNvPr id="8" name="Titel 5">
            <a:extLst>
              <a:ext uri="{FF2B5EF4-FFF2-40B4-BE49-F238E27FC236}">
                <a16:creationId xmlns:a16="http://schemas.microsoft.com/office/drawing/2014/main" id="{4D47398D-EA3D-6681-18E7-BD90829CCCC0}"/>
              </a:ext>
            </a:extLst>
          </p:cNvPr>
          <p:cNvSpPr txBox="1">
            <a:spLocks/>
          </p:cNvSpPr>
          <p:nvPr/>
        </p:nvSpPr>
        <p:spPr>
          <a:xfrm>
            <a:off x="6096000" y="184150"/>
            <a:ext cx="5181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rgbClr val="E322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/>
              <a:t>Lettre du Premier </a:t>
            </a:r>
            <a:r>
              <a:rPr lang="nl-BE" dirty="0" err="1"/>
              <a:t>ministre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3975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132B1-36DA-07FE-2239-B6D353C17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>
            <a:normAutofit/>
          </a:bodyPr>
          <a:lstStyle/>
          <a:p>
            <a:r>
              <a:rPr lang="nl-BE" dirty="0"/>
              <a:t>Procedure Raad van State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3DD2CE-A190-338E-BA33-FE7ECEB520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BE" dirty="0"/>
              <a:t>Brief Eerste Minister en de daarin weergegeven beslissing na verzoek AXXON tot activeren artikel 85 en 86</a:t>
            </a:r>
          </a:p>
          <a:p>
            <a:r>
              <a:rPr lang="nl-BE" dirty="0"/>
              <a:t>Nog steeds wachten op een arrest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970DAF0-2782-16FB-BCBF-36B626818B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BE" dirty="0"/>
              <a:t>Lettre du Premier </a:t>
            </a:r>
            <a:r>
              <a:rPr lang="nl-BE" dirty="0" err="1"/>
              <a:t>Ministre</a:t>
            </a:r>
            <a:r>
              <a:rPr lang="nl-BE" dirty="0"/>
              <a:t> </a:t>
            </a:r>
            <a:r>
              <a:rPr lang="fr-FR" dirty="0"/>
              <a:t>et la décision qui y est contenue </a:t>
            </a:r>
            <a:r>
              <a:rPr lang="nl-BE" dirty="0" err="1"/>
              <a:t>après</a:t>
            </a:r>
            <a:r>
              <a:rPr lang="nl-BE" dirty="0"/>
              <a:t> </a:t>
            </a:r>
            <a:r>
              <a:rPr lang="nl-BE" dirty="0" err="1"/>
              <a:t>demande</a:t>
            </a:r>
            <a:r>
              <a:rPr lang="nl-BE" dirty="0"/>
              <a:t> </a:t>
            </a:r>
            <a:r>
              <a:rPr lang="nl-BE" dirty="0" err="1"/>
              <a:t>d’AXXON</a:t>
            </a:r>
            <a:r>
              <a:rPr lang="nl-BE" dirty="0"/>
              <a:t> pour </a:t>
            </a:r>
            <a:r>
              <a:rPr lang="nl-BE" dirty="0" err="1"/>
              <a:t>activer</a:t>
            </a:r>
            <a:r>
              <a:rPr lang="nl-BE" dirty="0"/>
              <a:t> les </a:t>
            </a:r>
            <a:r>
              <a:rPr lang="nl-BE" dirty="0" err="1"/>
              <a:t>articles</a:t>
            </a:r>
            <a:r>
              <a:rPr lang="nl-BE" dirty="0"/>
              <a:t> 85 et 86</a:t>
            </a:r>
          </a:p>
          <a:p>
            <a:r>
              <a:rPr lang="fr-FR" dirty="0"/>
              <a:t>Toujours en attente d’un arrêt</a:t>
            </a:r>
            <a:endParaRPr lang="nl-B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40BFE03-40A3-A795-21FD-52C44D9F90FD}"/>
              </a:ext>
            </a:extLst>
          </p:cNvPr>
          <p:cNvSpPr txBox="1">
            <a:spLocks/>
          </p:cNvSpPr>
          <p:nvPr/>
        </p:nvSpPr>
        <p:spPr>
          <a:xfrm>
            <a:off x="6172200" y="365124"/>
            <a:ext cx="5181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rgbClr val="E322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dirty="0"/>
              <a:t>Procédure </a:t>
            </a:r>
            <a:br>
              <a:rPr lang="nl-BE" dirty="0"/>
            </a:br>
            <a:r>
              <a:rPr lang="nl-BE" dirty="0" err="1"/>
              <a:t>conseil</a:t>
            </a:r>
            <a:r>
              <a:rPr lang="nl-BE" dirty="0"/>
              <a:t> </a:t>
            </a:r>
            <a:r>
              <a:rPr lang="nl-BE" dirty="0" err="1"/>
              <a:t>d’état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6221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angepast 1">
      <a:majorFont>
        <a:latin typeface="Futura Std Medium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5000">
              <a:srgbClr val="E32219"/>
            </a:gs>
            <a:gs pos="100000">
              <a:srgbClr val="BD0A26"/>
            </a:gs>
          </a:gsLst>
          <a:lin ang="16200000" scaled="1"/>
          <a:tileRect/>
        </a:gra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AXXON PTIB" id="{0BB3300E-EEA4-4AEF-B28B-A82799DD1104}" vid="{B796ECC9-355B-44E2-88C0-CA0BC2C1DE48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2E4DFFA033FE45A4367D39BDF0C325" ma:contentTypeVersion="18" ma:contentTypeDescription="Een nieuw document maken." ma:contentTypeScope="" ma:versionID="6b0b0d3c02e533b865b1c5b8393d51f5">
  <xsd:schema xmlns:xsd="http://www.w3.org/2001/XMLSchema" xmlns:xs="http://www.w3.org/2001/XMLSchema" xmlns:p="http://schemas.microsoft.com/office/2006/metadata/properties" xmlns:ns2="ee259442-a19a-4161-9a51-ded99d57dd5f" xmlns:ns3="4ba21c8f-91c8-4be0-9a26-1fbe7ece33a5" xmlns:ns4="83fbc2a3-6755-4fce-8600-a15a0f92cbe9" targetNamespace="http://schemas.microsoft.com/office/2006/metadata/properties" ma:root="true" ma:fieldsID="f8d584bedfd213bd10c8c0af7b478a16" ns2:_="" ns3:_="" ns4:_="">
    <xsd:import namespace="ee259442-a19a-4161-9a51-ded99d57dd5f"/>
    <xsd:import namespace="4ba21c8f-91c8-4be0-9a26-1fbe7ece33a5"/>
    <xsd:import namespace="83fbc2a3-6755-4fce-8600-a15a0f92cbe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259442-a19a-4161-9a51-ded99d57dd5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a21c8f-91c8-4be0-9a26-1fbe7ece33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25b54832-9fd7-4742-9fb0-7be0a81a4a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5" nillable="true" ma:displayName="Afmeldingsstatus" ma:internalName="Afmeldings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bc2a3-6755-4fce-8600-a15a0f92cbe9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eb1f8b83-de0c-4764-b8f6-fb02986eb9e4}" ma:internalName="TaxCatchAll" ma:showField="CatchAllData" ma:web="83fbc2a3-6755-4fce-8600-a15a0f92cb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3fbc2a3-6755-4fce-8600-a15a0f92cbe9" xsi:nil="true"/>
    <lcf76f155ced4ddcb4097134ff3c332f xmlns="4ba21c8f-91c8-4be0-9a26-1fbe7ece33a5">
      <Terms xmlns="http://schemas.microsoft.com/office/infopath/2007/PartnerControls"/>
    </lcf76f155ced4ddcb4097134ff3c332f>
    <_Flow_SignoffStatus xmlns="4ba21c8f-91c8-4be0-9a26-1fbe7ece33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04E326-974F-47AF-B9AF-A47B72F75B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259442-a19a-4161-9a51-ded99d57dd5f"/>
    <ds:schemaRef ds:uri="4ba21c8f-91c8-4be0-9a26-1fbe7ece33a5"/>
    <ds:schemaRef ds:uri="83fbc2a3-6755-4fce-8600-a15a0f92cb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4A3B2C-DC00-4184-947C-E1E8A20BACA8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48d5435d-9344-4350-86dd-f67a31f71b9f"/>
    <ds:schemaRef ds:uri="http://schemas.microsoft.com/office/2006/documentManagement/types"/>
    <ds:schemaRef ds:uri="64a9bb7f-4922-488e-a180-a0666a55bbca"/>
    <ds:schemaRef ds:uri="http://www.w3.org/XML/1998/namespace"/>
    <ds:schemaRef ds:uri="http://purl.org/dc/dcmitype/"/>
    <ds:schemaRef ds:uri="83fbc2a3-6755-4fce-8600-a15a0f92cbe9"/>
    <ds:schemaRef ds:uri="698e7876-ddad-4675-b973-ab0bff7260bb"/>
    <ds:schemaRef ds:uri="4ba21c8f-91c8-4be0-9a26-1fbe7ece33a5"/>
  </ds:schemaRefs>
</ds:datastoreItem>
</file>

<file path=customXml/itemProps3.xml><?xml version="1.0" encoding="utf-8"?>
<ds:datastoreItem xmlns:ds="http://schemas.openxmlformats.org/officeDocument/2006/customXml" ds:itemID="{3E7F8BB0-62C3-421D-9A31-079B174EC6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2020 - AXXON PTIB</Template>
  <TotalTime>0</TotalTime>
  <Words>1030</Words>
  <Application>Microsoft Office PowerPoint</Application>
  <PresentationFormat>Breedbeeld</PresentationFormat>
  <Paragraphs>162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Arial</vt:lpstr>
      <vt:lpstr>Calibri</vt:lpstr>
      <vt:lpstr>Futura Std Medium</vt:lpstr>
      <vt:lpstr>Gill Sans MT</vt:lpstr>
      <vt:lpstr>Roboto</vt:lpstr>
      <vt:lpstr>Wingdings</vt:lpstr>
      <vt:lpstr>Kantoorthema</vt:lpstr>
      <vt:lpstr>Afschaffing patiëntonvriendelijke maatregel (wijziging van Art. 49 § 7 van de GVU-wet)  Suppression mesure défavorable aux patients (modif. l'art. 49 § 7 de la loi rel. à l’ass. oblig. des soins de santé et indemn.)</vt:lpstr>
      <vt:lpstr>Kwaliteitswet – loi qualité</vt:lpstr>
      <vt:lpstr>Art. 49, § 7</vt:lpstr>
      <vt:lpstr>PowerPoint-presentatie</vt:lpstr>
      <vt:lpstr>PowerPoint-presentatie</vt:lpstr>
      <vt:lpstr>PowerPoint-presentatie</vt:lpstr>
      <vt:lpstr>PowerPoint-presentatie</vt:lpstr>
      <vt:lpstr>Brief van de eerste minister</vt:lpstr>
      <vt:lpstr>Procedure Raad van State </vt:lpstr>
      <vt:lpstr>KOSTPRIJS voor de ziekteverzekering van de opheffing van de 25%-regel coût pour l’assurance maladie de l’abolition de la règle DES -25%   </vt:lpstr>
      <vt:lpstr>Cijfers kiné- chiffres kiné </vt:lpstr>
      <vt:lpstr>Cijfers logo – chiffres logo</vt:lpstr>
      <vt:lpstr>gevolgen daling toetredingen -  conséquences baisse du nombre d'adhésions</vt:lpstr>
      <vt:lpstr>Conventie- convention</vt:lpstr>
      <vt:lpstr>Petitie - pétition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Lien Van Tilborgh</dc:creator>
  <cp:lastModifiedBy>Lien Van Tilborgh</cp:lastModifiedBy>
  <cp:revision>25</cp:revision>
  <dcterms:created xsi:type="dcterms:W3CDTF">2023-01-05T12:58:24Z</dcterms:created>
  <dcterms:modified xsi:type="dcterms:W3CDTF">2023-01-10T15:07:17Z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0x010100262E4DFFA033FE45A4367D39BDF0C325</vt:lpwstr>
  </property>
  <property fmtid="{D5CDD505-2E9C-101B-9397-08002B2CF9AE}" pid="3" name="MediaServiceImageTags">
    <vt:lpwstr/>
  </property>
</Properties>
</file>