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0"/>
  </p:notesMasterIdLst>
  <p:sldIdLst>
    <p:sldId id="286" r:id="rId2"/>
    <p:sldId id="290" r:id="rId3"/>
    <p:sldId id="318" r:id="rId4"/>
    <p:sldId id="319" r:id="rId5"/>
    <p:sldId id="291" r:id="rId6"/>
    <p:sldId id="330" r:id="rId7"/>
    <p:sldId id="320" r:id="rId8"/>
    <p:sldId id="293" r:id="rId9"/>
    <p:sldId id="321" r:id="rId10"/>
    <p:sldId id="322" r:id="rId11"/>
    <p:sldId id="323" r:id="rId12"/>
    <p:sldId id="324" r:id="rId13"/>
    <p:sldId id="325" r:id="rId14"/>
    <p:sldId id="329" r:id="rId15"/>
    <p:sldId id="326" r:id="rId16"/>
    <p:sldId id="327" r:id="rId17"/>
    <p:sldId id="331" r:id="rId18"/>
    <p:sldId id="32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B" initials="U" lastIdx="1" clrIdx="0">
    <p:extLst>
      <p:ext uri="{19B8F6BF-5375-455C-9EA6-DF929625EA0E}">
        <p15:presenceInfo xmlns:p15="http://schemas.microsoft.com/office/powerpoint/2012/main" userId="ULB" providerId="None"/>
      </p:ext>
    </p:extLst>
  </p:cmAuthor>
  <p:cmAuthor id="2" name="Thérésa" initials="TL" lastIdx="2" clrIdx="1">
    <p:extLst>
      <p:ext uri="{19B8F6BF-5375-455C-9EA6-DF929625EA0E}">
        <p15:presenceInfo xmlns:p15="http://schemas.microsoft.com/office/powerpoint/2012/main" userId="Thérésa" providerId="None"/>
      </p:ext>
    </p:extLst>
  </p:cmAuthor>
  <p:cmAuthor id="3" name="PRIMINFO" initials="P" lastIdx="2" clrIdx="2">
    <p:extLst>
      <p:ext uri="{19B8F6BF-5375-455C-9EA6-DF929625EA0E}">
        <p15:presenceInfo xmlns:p15="http://schemas.microsoft.com/office/powerpoint/2012/main" userId="PRIMINFO" providerId="None"/>
      </p:ext>
    </p:extLst>
  </p:cmAuthor>
  <p:cmAuthor id="4" name="Caroline Mertens" initials="CM" lastIdx="14" clrIdx="3">
    <p:extLst>
      <p:ext uri="{19B8F6BF-5375-455C-9EA6-DF929625EA0E}">
        <p15:presenceInfo xmlns:p15="http://schemas.microsoft.com/office/powerpoint/2012/main" userId="Caroline Mertens" providerId="None"/>
      </p:ext>
    </p:extLst>
  </p:cmAuthor>
  <p:cmAuthor id="5" name="HOLMBERG  Emma" initials="HE" lastIdx="5" clrIdx="4">
    <p:extLst>
      <p:ext uri="{19B8F6BF-5375-455C-9EA6-DF929625EA0E}">
        <p15:presenceInfo xmlns:p15="http://schemas.microsoft.com/office/powerpoint/2012/main" userId="S::emma.holmberg@ulb.be::4d3bf255-540c-4d94-9e16-eeb8e7d40fb6" providerId="AD"/>
      </p:ext>
    </p:extLst>
  </p:cmAuthor>
  <p:cmAuthor id="6" name="Castetbon Katia" initials="KC" lastIdx="20" clrIdx="5">
    <p:extLst>
      <p:ext uri="{19B8F6BF-5375-455C-9EA6-DF929625EA0E}">
        <p15:presenceInfo xmlns:p15="http://schemas.microsoft.com/office/powerpoint/2012/main" userId="Castetbon Kat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3" autoAdjust="0"/>
    <p:restoredTop sz="88190" autoAdjust="0"/>
  </p:normalViewPr>
  <p:slideViewPr>
    <p:cSldViewPr snapToGrid="0">
      <p:cViewPr varScale="1">
        <p:scale>
          <a:sx n="99" d="100"/>
          <a:sy n="99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43DD0-A9C4-4A5C-8111-675986EFB2D4}" type="datetimeFigureOut">
              <a:rPr lang="fr-BE" smtClean="0"/>
              <a:t>6/09/21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39AAF-BBFE-4C18-AB5C-90572720D4C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751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39AAF-BBFE-4C18-AB5C-90572720D4C8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861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39AAF-BBFE-4C18-AB5C-90572720D4C8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937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433284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9981" y="6430291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32286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564520" y="6480765"/>
            <a:ext cx="20126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sz="1500" b="1" cap="small" dirty="0">
                <a:solidFill>
                  <a:schemeClr val="bg1"/>
                </a:solidFill>
              </a:rPr>
              <a:t>L’enquête HBSC en FWB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8" y="6390000"/>
            <a:ext cx="515517" cy="468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775" y="6444347"/>
            <a:ext cx="96525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5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3">
                  <a:lumMod val="75000"/>
                </a:schemeClr>
              </a:buClr>
              <a:defRPr/>
            </a:lvl2pPr>
            <a:lvl3pPr>
              <a:buClr>
                <a:schemeClr val="accent3">
                  <a:lumMod val="75000"/>
                </a:schemeClr>
              </a:buClr>
              <a:defRPr/>
            </a:lvl3pPr>
            <a:lvl4pPr>
              <a:buClr>
                <a:schemeClr val="accent3">
                  <a:lumMod val="75000"/>
                </a:schemeClr>
              </a:buClr>
              <a:defRPr/>
            </a:lvl4pPr>
            <a:lvl5pPr>
              <a:buClr>
                <a:schemeClr val="accent3">
                  <a:lumMod val="75000"/>
                </a:schemeClr>
              </a:buClr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02" y="6444347"/>
            <a:ext cx="965250" cy="396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8" y="6390000"/>
            <a:ext cx="515517" cy="46800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159981" y="6430291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64520" y="6480765"/>
            <a:ext cx="20126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sz="1500" b="1" cap="small" dirty="0">
                <a:solidFill>
                  <a:schemeClr val="bg1"/>
                </a:solidFill>
              </a:rPr>
              <a:t>L’enquête HBSC en FWB</a:t>
            </a:r>
          </a:p>
        </p:txBody>
      </p:sp>
    </p:spTree>
    <p:extLst>
      <p:ext uri="{BB962C8B-B14F-4D97-AF65-F5344CB8AC3E}">
        <p14:creationId xmlns:p14="http://schemas.microsoft.com/office/powerpoint/2010/main" val="178121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0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759" y="6414854"/>
            <a:ext cx="965250" cy="39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8" y="6390000"/>
            <a:ext cx="51551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0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3564520" y="6480765"/>
            <a:ext cx="201260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sz="1500" b="1" cap="small" dirty="0">
                <a:solidFill>
                  <a:schemeClr val="bg1"/>
                </a:solidFill>
              </a:rPr>
              <a:t>L’enquête HBSC en FWB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8" y="6390000"/>
            <a:ext cx="515517" cy="468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775" y="6444347"/>
            <a:ext cx="965250" cy="3960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3456" y="6426694"/>
            <a:ext cx="9840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2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8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4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70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mangerbouger.be/Face-au-stress-scolaire-mieux-dormir-bouger-se-detendre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ipes.ulb.ac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5038" y="785846"/>
            <a:ext cx="7543800" cy="2433284"/>
          </a:xfrm>
        </p:spPr>
        <p:txBody>
          <a:bodyPr>
            <a:normAutofit/>
          </a:bodyPr>
          <a:lstStyle/>
          <a:p>
            <a:r>
              <a:rPr lang="fr-BE" sz="6000" dirty="0"/>
              <a:t>Face au stress scolaire : mieux dormir, bouger, se détendre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b="1" dirty="0"/>
              <a:t>Semaine de la prévention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59E3DC4-B942-C94C-BEC5-3EB670CF9CDC}"/>
              </a:ext>
            </a:extLst>
          </p:cNvPr>
          <p:cNvSpPr txBox="1"/>
          <p:nvPr/>
        </p:nvSpPr>
        <p:spPr>
          <a:xfrm>
            <a:off x="928688" y="3386138"/>
            <a:ext cx="460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MERTENS Caroline</a:t>
            </a:r>
          </a:p>
        </p:txBody>
      </p:sp>
    </p:spTree>
    <p:extLst>
      <p:ext uri="{BB962C8B-B14F-4D97-AF65-F5344CB8AC3E}">
        <p14:creationId xmlns:p14="http://schemas.microsoft.com/office/powerpoint/2010/main" val="297268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4376D-9436-5A42-87D1-C3261DA5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942E33-2978-A742-898F-DA2A989D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En 2018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17,9 % des élèves du 2</a:t>
            </a:r>
            <a:r>
              <a:rPr lang="fr-BE" sz="2000" baseline="30000" dirty="0"/>
              <a:t>e</a:t>
            </a:r>
            <a:r>
              <a:rPr lang="fr-BE" sz="2000" dirty="0"/>
              <a:t> et 3</a:t>
            </a:r>
            <a:r>
              <a:rPr lang="fr-BE" sz="2000" baseline="30000" dirty="0"/>
              <a:t>e</a:t>
            </a:r>
            <a:r>
              <a:rPr lang="fr-BE" sz="2000" dirty="0"/>
              <a:t> degré du secondaire « beaucoup stressés » par le travail scolaire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27,8 % « assez stressés »</a:t>
            </a:r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Caractéristiques sociodémographiques associées au stress lié </a:t>
            </a:r>
            <a:r>
              <a:rPr lang="fr-BE" sz="2200">
                <a:solidFill>
                  <a:schemeClr val="accent1">
                    <a:lumMod val="75000"/>
                  </a:schemeClr>
                </a:solidFill>
              </a:rPr>
              <a:t>au travail </a:t>
            </a: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scolaire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Sexe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Filière 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Niveau scolaire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Statut migratoire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83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B1A91-10A6-7B43-A593-9B3F6BD9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Résultats : </a:t>
            </a:r>
            <a:r>
              <a:rPr lang="fr-FR" sz="4000" dirty="0"/>
              <a:t>Niveau de stress scolaire des élèves du 2</a:t>
            </a:r>
            <a:r>
              <a:rPr lang="fr-FR" sz="4000" baseline="30000" dirty="0"/>
              <a:t>e</a:t>
            </a:r>
            <a:r>
              <a:rPr lang="fr-FR" sz="4000" dirty="0"/>
              <a:t> et 3</a:t>
            </a:r>
            <a:r>
              <a:rPr lang="fr-FR" sz="4000" baseline="30000" dirty="0"/>
              <a:t>e</a:t>
            </a:r>
            <a:r>
              <a:rPr lang="fr-FR" sz="4000" dirty="0"/>
              <a:t> degré secondaire en FWB selon leur sommeil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42052AA-E264-554C-9147-ED1A249DE5B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98" y="2056217"/>
            <a:ext cx="6412724" cy="392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2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1F856-BDA0-6940-A745-3CCB0335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Résultats : </a:t>
            </a:r>
            <a:r>
              <a:rPr lang="fr-FR" sz="4000" dirty="0"/>
              <a:t>Niveau de stress scolaire des élèves du 2</a:t>
            </a:r>
            <a:r>
              <a:rPr lang="fr-FR" sz="4000" baseline="30000" dirty="0"/>
              <a:t>e</a:t>
            </a:r>
            <a:r>
              <a:rPr lang="fr-FR" sz="4000" dirty="0"/>
              <a:t> et 3</a:t>
            </a:r>
            <a:r>
              <a:rPr lang="fr-FR" sz="4000" baseline="30000" dirty="0"/>
              <a:t>e</a:t>
            </a:r>
            <a:r>
              <a:rPr lang="fr-FR" sz="4000" dirty="0"/>
              <a:t> degré secondaire selon leurs activités de loisir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394200E-D5EC-624B-85DD-65974FEBB5E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11" y="2064739"/>
            <a:ext cx="6417098" cy="390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8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46B03-E86D-7A40-B05D-E8A7947A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67541B-141D-1B49-82E8-DC85EF77D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692391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endParaRPr lang="fr-BE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fr-BE" sz="2400" dirty="0">
                <a:solidFill>
                  <a:schemeClr val="accent1">
                    <a:lumMod val="75000"/>
                  </a:schemeClr>
                </a:solidFill>
              </a:rPr>
              <a:t>En tenant compte des caractéristiques sociodémographiques </a:t>
            </a:r>
          </a:p>
          <a:p>
            <a:pPr>
              <a:lnSpc>
                <a:spcPct val="110000"/>
              </a:lnSpc>
            </a:pPr>
            <a:r>
              <a:rPr lang="fr-BE" sz="2400" dirty="0">
                <a:solidFill>
                  <a:schemeClr val="accent1">
                    <a:lumMod val="75000"/>
                  </a:schemeClr>
                </a:solidFill>
              </a:rPr>
              <a:t>Association entre stress scolaire et :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Difficultés à s’endormir reste SS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Fatigue matinale reste SS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Durée de sommeil</a:t>
            </a:r>
          </a:p>
          <a:p>
            <a:pPr marL="867510" lvl="3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fr-BE" sz="2100" dirty="0"/>
              <a:t>Garçons dormant suffisamment se déclareraient plus souvent « assez stressés »</a:t>
            </a:r>
          </a:p>
          <a:p>
            <a:pPr marL="867510" lvl="3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fr-BE" sz="2100" dirty="0"/>
              <a:t>Filles : pas de variation</a:t>
            </a:r>
          </a:p>
          <a:p>
            <a:pPr marL="216000" lvl="1" indent="0">
              <a:lnSpc>
                <a:spcPct val="100000"/>
              </a:lnSpc>
              <a:buNone/>
            </a:pP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547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FBA32-C9A1-6E45-BBFA-46278BCD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F68AB1-FFF5-6740-95E5-D31288104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649529" cy="40233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Méta-analyse de 2015 [9] : association sédentarité/santé mentale chez les enfants et adolescents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Bien-être et qualité de vie : 14 études</a:t>
            </a:r>
          </a:p>
          <a:p>
            <a:pPr marL="977760" lvl="3" indent="-396000">
              <a:lnSpc>
                <a:spcPct val="100000"/>
              </a:lnSpc>
              <a:buFont typeface="Wingdings" pitchFamily="2" charset="2"/>
              <a:buChar char="§"/>
            </a:pPr>
            <a:r>
              <a:rPr lang="fr-BE" sz="1600" dirty="0"/>
              <a:t>Risque de biais modéré à élevé</a:t>
            </a:r>
          </a:p>
          <a:p>
            <a:pPr marL="977760" lvl="3" indent="-396000">
              <a:lnSpc>
                <a:spcPct val="100000"/>
              </a:lnSpc>
              <a:buFont typeface="Wingdings" pitchFamily="2" charset="2"/>
              <a:buChar char="§"/>
            </a:pPr>
            <a:r>
              <a:rPr lang="fr-BE" sz="1600" dirty="0"/>
              <a:t>Synthèse des données : forte association négative entre la sédentarité et le bien-être ou la qualité de vie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La sédentarité doit être considérée comme un facteur de risque indépendant pour la santé mentale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Symptômes dépressifs : association en forme de U [10-12]</a:t>
            </a:r>
          </a:p>
          <a:p>
            <a:pPr marL="581760" lvl="3" indent="0">
              <a:lnSpc>
                <a:spcPct val="100000"/>
              </a:lnSpc>
              <a:buNone/>
            </a:pPr>
            <a:endParaRPr lang="fr-BE" sz="1600" dirty="0"/>
          </a:p>
        </p:txBody>
      </p:sp>
    </p:spTree>
    <p:extLst>
      <p:ext uri="{BB962C8B-B14F-4D97-AF65-F5344CB8AC3E}">
        <p14:creationId xmlns:p14="http://schemas.microsoft.com/office/powerpoint/2010/main" val="109260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13EAE-C734-FE44-B745-77731B67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9B3878-4072-B540-B1E6-648DF4D40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845734"/>
            <a:ext cx="7872413" cy="40233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Étude norvégienne de 2003 [13] : association stress scolaire/activité physique de loisir et plaintes de santé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sym typeface="Wingdings" pitchFamily="2" charset="2"/>
              </a:rPr>
              <a:t>1 577 adolescents norvégiens de 15 ans (HBSC)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sym typeface="Wingdings" pitchFamily="2" charset="2"/>
              </a:rPr>
              <a:t>Relation linéaire entre stress lié à l’école et déclarations de plaintes de santé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sym typeface="Wingdings" pitchFamily="2" charset="2"/>
              </a:rPr>
              <a:t>Activité physique = modérateur</a:t>
            </a:r>
            <a:endParaRPr lang="fr-BE" sz="2000" dirty="0"/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Limites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Étude transversale </a:t>
            </a:r>
            <a:r>
              <a:rPr lang="fr-BE" sz="2000" dirty="0">
                <a:sym typeface="Wingdings" pitchFamily="2" charset="2"/>
              </a:rPr>
              <a:t> pas de conclusion de cause à effet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sym typeface="Wingdings" pitchFamily="2" charset="2"/>
              </a:rPr>
              <a:t>Relations bilatérales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>
                <a:sym typeface="Wingdings" pitchFamily="2" charset="2"/>
              </a:rPr>
              <a:t>Données auto-rapportées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349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05F84-40BD-0D49-AD26-189F11EA4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60EF6D-F707-B840-B1F8-7747D609E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Les élèves du 2</a:t>
            </a:r>
            <a:r>
              <a:rPr lang="fr-BE" sz="2200" baseline="300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 et 3</a:t>
            </a:r>
            <a:r>
              <a:rPr lang="fr-BE" sz="2200" baseline="300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 degré du secondaire se déclarent plus stressés quand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Problème de sommeil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Activité physique globale insuffisante</a:t>
            </a:r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Promotion de la santé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Prise en compte simultanée de ces déterminants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Pour améliorer le bien-être des adolescents</a:t>
            </a:r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Cellule bien-être [14] : intégrer un projet santé à l’école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Lieu d’articulation des actions/projets favorisant le « bien vivre à l’école » et le « vivre ensemble »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Lieu de réflexion sur la cohérence et la continuité des actions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Lieu d’identification d’éventuelles demandes du public cible</a:t>
            </a:r>
          </a:p>
          <a:p>
            <a:pPr marL="0" indent="0">
              <a:lnSpc>
                <a:spcPct val="110000"/>
              </a:lnSpc>
              <a:buNone/>
            </a:pPr>
            <a:endParaRPr lang="fr-BE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05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7A7C309-B9D8-CD43-95F1-656188B84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Article disponible sur la plateforme Manger Bouger :</a:t>
            </a:r>
            <a:br>
              <a:rPr lang="fr-FR" sz="3600" dirty="0"/>
            </a:br>
            <a:r>
              <a:rPr lang="fr-FR" sz="3200" dirty="0">
                <a:hlinkClick r:id="rId2"/>
              </a:rPr>
              <a:t>http://mangerbouger.be/Face-au-stress-scolaire-mieux-dormir-bouger-se-detendre</a:t>
            </a:r>
            <a:r>
              <a:rPr lang="fr-FR" sz="3200" dirty="0"/>
              <a:t> 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2C514775-0113-7749-A84A-3E5891E893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b="1" dirty="0"/>
              <a:t>Merci pour votre attention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F73B063-2FD8-AA46-8C1A-DC858C1B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70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A3A67-66C5-944D-B27F-6AC0BC94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D24EEB-4F0B-3047-9AC0-D4F6569A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703656"/>
          </a:xfrm>
        </p:spPr>
        <p:txBody>
          <a:bodyPr>
            <a:noAutofit/>
          </a:bodyPr>
          <a:lstStyle/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1. </a:t>
            </a:r>
            <a:r>
              <a:rPr lang="en-US" sz="900" dirty="0" err="1"/>
              <a:t>Inchley</a:t>
            </a:r>
            <a:r>
              <a:rPr lang="en-US" sz="900" dirty="0"/>
              <a:t> J, Currie D, </a:t>
            </a:r>
            <a:r>
              <a:rPr lang="en-US" sz="900" dirty="0" err="1"/>
              <a:t>Budisavljevic</a:t>
            </a:r>
            <a:r>
              <a:rPr lang="en-US" sz="900" dirty="0"/>
              <a:t> S, et al. Spotlight on adolescent health and well-being. Findings from the 2017/2018 Health </a:t>
            </a:r>
            <a:r>
              <a:rPr lang="en-US" sz="900" dirty="0" err="1"/>
              <a:t>Behaviour</a:t>
            </a:r>
            <a:r>
              <a:rPr lang="en-US" sz="900" dirty="0"/>
              <a:t> in School-aged Children (HBSC) survey in Europe and Canada. International report. Volume 2. Key data. Copenhagen: WHO Regional Office for Europe; 2020. 137 pages.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sz="900" dirty="0"/>
              <a:t>2. </a:t>
            </a:r>
            <a:r>
              <a:rPr lang="fr-BE" sz="900" dirty="0" err="1"/>
              <a:t>Lebacq</a:t>
            </a:r>
            <a:r>
              <a:rPr lang="fr-BE" sz="900" dirty="0"/>
              <a:t> </a:t>
            </a:r>
            <a:r>
              <a:rPr lang="fr-BE" sz="900" dirty="0" err="1"/>
              <a:t>T</a:t>
            </a:r>
            <a:r>
              <a:rPr lang="fr-BE" sz="900" dirty="0"/>
              <a:t>, </a:t>
            </a:r>
            <a:r>
              <a:rPr lang="fr-BE" sz="900" dirty="0" err="1"/>
              <a:t>Dujeu</a:t>
            </a:r>
            <a:r>
              <a:rPr lang="fr-BE" sz="900" dirty="0"/>
              <a:t> M, </a:t>
            </a:r>
            <a:r>
              <a:rPr lang="fr-BE" sz="900" dirty="0" err="1"/>
              <a:t>Desnouck</a:t>
            </a:r>
            <a:r>
              <a:rPr lang="fr-BE" sz="900" dirty="0"/>
              <a:t> V, et al. Évolutions au cours des années d’enquête. Comportements, santé et bien-être des élèves en 2018 – Enquête HBSC en Belgique francophone. Services d’Information, Promotion, Éducation Santé (SIPES), École de Santé Publique, Université libre de Bruxelles. </a:t>
            </a:r>
            <a:r>
              <a:rPr lang="en-US" sz="900" dirty="0"/>
              <a:t>2020. 52 pages. </a:t>
            </a:r>
            <a:r>
              <a:rPr lang="fr-FR" sz="900" dirty="0"/>
              <a:t>Disponible</a:t>
            </a:r>
            <a:r>
              <a:rPr lang="en-US" sz="900" dirty="0"/>
              <a:t> sur : </a:t>
            </a:r>
            <a:r>
              <a:rPr lang="en-US" sz="900" dirty="0">
                <a:hlinkClick r:id="rId3"/>
              </a:rPr>
              <a:t>http://sipes.ulb.ac.be/</a:t>
            </a:r>
            <a:r>
              <a:rPr lang="en-US" sz="900" dirty="0"/>
              <a:t> 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3. Hargreaves D. Country-level correlations between school experience and health </a:t>
            </a:r>
            <a:r>
              <a:rPr lang="en-US" sz="900" dirty="0" err="1"/>
              <a:t>behaviour</a:t>
            </a:r>
            <a:r>
              <a:rPr lang="en-US" sz="900" dirty="0"/>
              <a:t>: The Health </a:t>
            </a:r>
            <a:r>
              <a:rPr lang="en-US" sz="900" dirty="0" err="1"/>
              <a:t>Behaviour</a:t>
            </a:r>
            <a:r>
              <a:rPr lang="en-US" sz="900" dirty="0"/>
              <a:t> in School- aged Children survey 2005-6. </a:t>
            </a:r>
            <a:r>
              <a:rPr lang="en-US" sz="900" i="1" dirty="0"/>
              <a:t>Arch Dis Child</a:t>
            </a:r>
            <a:r>
              <a:rPr lang="en-US" sz="900" dirty="0"/>
              <a:t> 2012; 97:63-5.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4. McCarty CA, </a:t>
            </a:r>
            <a:r>
              <a:rPr lang="en-US" sz="900" dirty="0" err="1"/>
              <a:t>Rhew</a:t>
            </a:r>
            <a:r>
              <a:rPr lang="en-US" sz="900" dirty="0"/>
              <a:t> IC, </a:t>
            </a:r>
            <a:r>
              <a:rPr lang="en-US" sz="900" dirty="0" err="1"/>
              <a:t>Murowchick</a:t>
            </a:r>
            <a:r>
              <a:rPr lang="en-US" sz="900" dirty="0"/>
              <a:t> E, McCauley E, Vander </a:t>
            </a:r>
            <a:r>
              <a:rPr lang="en-US" sz="900" dirty="0" err="1"/>
              <a:t>Stoep</a:t>
            </a:r>
            <a:r>
              <a:rPr lang="en-US" sz="900" dirty="0"/>
              <a:t> A. Emotional health predictors of substance use initiation during middle school. </a:t>
            </a:r>
            <a:r>
              <a:rPr lang="en-US" sz="900" i="1" dirty="0" err="1"/>
              <a:t>Psychol</a:t>
            </a:r>
            <a:r>
              <a:rPr lang="en-US" sz="900" i="1" dirty="0"/>
              <a:t> Addict </a:t>
            </a:r>
            <a:r>
              <a:rPr lang="en-US" sz="900" i="1" dirty="0" err="1"/>
              <a:t>Behav</a:t>
            </a:r>
            <a:r>
              <a:rPr lang="en-US" sz="900" dirty="0"/>
              <a:t> 2012; 26:351-7. 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900" dirty="0"/>
              <a:t>5. Ottova V, Erhart M, Vollebergh W, et al. </a:t>
            </a:r>
            <a:r>
              <a:rPr lang="en-US" sz="900" dirty="0"/>
              <a:t>The role of individual- and macro-level social determinants on young adolescents’ psychosomatic complaints. </a:t>
            </a:r>
            <a:r>
              <a:rPr lang="en-US" sz="900" i="1" dirty="0"/>
              <a:t>J Early </a:t>
            </a:r>
            <a:r>
              <a:rPr lang="en-US" sz="900" i="1" dirty="0" err="1"/>
              <a:t>Adolesc</a:t>
            </a:r>
            <a:r>
              <a:rPr lang="en-US" sz="900" dirty="0"/>
              <a:t> 2012; 32:126-58. 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6. </a:t>
            </a:r>
            <a:r>
              <a:rPr lang="en-US" sz="900" dirty="0" err="1"/>
              <a:t>Hjem</a:t>
            </a:r>
            <a:r>
              <a:rPr lang="en-US" sz="900" dirty="0"/>
              <a:t> A, Alfven G, </a:t>
            </a:r>
            <a:r>
              <a:rPr lang="en-US" sz="900" dirty="0" err="1"/>
              <a:t>Ostberg</a:t>
            </a:r>
            <a:r>
              <a:rPr lang="en-US" sz="900" dirty="0"/>
              <a:t> V. School stressors, psychological complaints and psychosomatic pain. </a:t>
            </a:r>
            <a:r>
              <a:rPr lang="en-US" sz="900" i="1" dirty="0"/>
              <a:t>Acta </a:t>
            </a:r>
            <a:r>
              <a:rPr lang="en-US" sz="900" i="1" dirty="0" err="1"/>
              <a:t>Paediatr</a:t>
            </a:r>
            <a:r>
              <a:rPr lang="en-US" sz="900" dirty="0"/>
              <a:t> 2008; 97:112-7. 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7. Feld LD, Shusterman A. Into the pressure cooker: student stress in college preparatory high schools. </a:t>
            </a:r>
            <a:r>
              <a:rPr lang="en-US" sz="900" i="1" dirty="0"/>
              <a:t>J </a:t>
            </a:r>
            <a:r>
              <a:rPr lang="en-US" sz="900" i="1" dirty="0" err="1"/>
              <a:t>Adolesc</a:t>
            </a:r>
            <a:r>
              <a:rPr lang="en-US" sz="900" dirty="0"/>
              <a:t> 2015; 41: 31–42. </a:t>
            </a:r>
            <a:endParaRPr lang="fr-BE" sz="900" dirty="0"/>
          </a:p>
          <a:p>
            <a:pPr marL="0"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8. Norris R, Carroll D, Cochrane R. The effects of physical activity and exercise training on psychological stress and well-being in an adolescent population. </a:t>
            </a:r>
            <a:r>
              <a:rPr lang="en-US" sz="900" i="1" dirty="0"/>
              <a:t>J </a:t>
            </a:r>
            <a:r>
              <a:rPr lang="en-US" sz="900" i="1" dirty="0" err="1"/>
              <a:t>Psychosom</a:t>
            </a:r>
            <a:r>
              <a:rPr lang="en-US" sz="900" i="1" dirty="0"/>
              <a:t> Res</a:t>
            </a:r>
            <a:r>
              <a:rPr lang="en-US" sz="900" dirty="0"/>
              <a:t> 1992; 36: 55–65.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9. </a:t>
            </a:r>
            <a:r>
              <a:rPr lang="en-US" sz="900" dirty="0" err="1"/>
              <a:t>Suchert</a:t>
            </a:r>
            <a:r>
              <a:rPr lang="en-US" sz="900" dirty="0"/>
              <a:t> V, </a:t>
            </a:r>
            <a:r>
              <a:rPr lang="en-US" sz="900" dirty="0" err="1"/>
              <a:t>Hanewinkel</a:t>
            </a:r>
            <a:r>
              <a:rPr lang="en-US" sz="900" dirty="0"/>
              <a:t> R, </a:t>
            </a:r>
            <a:r>
              <a:rPr lang="en-US" sz="900" dirty="0" err="1"/>
              <a:t>Isensee</a:t>
            </a:r>
            <a:r>
              <a:rPr lang="en-US" sz="900" dirty="0"/>
              <a:t> B. Sedentary behavior and indicators of mental health in school-aged children and adolescents: A systematic review. </a:t>
            </a:r>
            <a:r>
              <a:rPr lang="en-US" sz="900" i="1" dirty="0" err="1"/>
              <a:t>Prev</a:t>
            </a:r>
            <a:r>
              <a:rPr lang="en-US" sz="900" i="1" dirty="0"/>
              <a:t> Med</a:t>
            </a:r>
            <a:r>
              <a:rPr lang="en-US" sz="900" dirty="0"/>
              <a:t> 2015; 76:48-57.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00" dirty="0"/>
              <a:t>10. </a:t>
            </a:r>
            <a:r>
              <a:rPr lang="fr-BE" sz="900" dirty="0"/>
              <a:t>Do, Y.K., Shin, E., Bautista, M.A., </a:t>
            </a:r>
            <a:r>
              <a:rPr lang="fr-BE" sz="900" dirty="0" err="1"/>
              <a:t>Foo</a:t>
            </a:r>
            <a:r>
              <a:rPr lang="fr-BE" sz="900" dirty="0"/>
              <a:t>, K., 2013. The associations </a:t>
            </a:r>
            <a:r>
              <a:rPr lang="fr-BE" sz="900" dirty="0" err="1"/>
              <a:t>between</a:t>
            </a:r>
            <a:r>
              <a:rPr lang="fr-BE" sz="900" dirty="0"/>
              <a:t> self-</a:t>
            </a:r>
            <a:r>
              <a:rPr lang="fr-BE" sz="900" dirty="0" err="1"/>
              <a:t>reported</a:t>
            </a:r>
            <a:r>
              <a:rPr lang="fr-BE" sz="900" dirty="0"/>
              <a:t> </a:t>
            </a:r>
            <a:r>
              <a:rPr lang="fr-BE" sz="900" dirty="0" err="1"/>
              <a:t>sleep</a:t>
            </a:r>
            <a:r>
              <a:rPr lang="fr-BE" sz="900" dirty="0"/>
              <a:t> duration and adolescent </a:t>
            </a:r>
            <a:r>
              <a:rPr lang="fr-BE" sz="900" dirty="0" err="1"/>
              <a:t>health</a:t>
            </a:r>
            <a:r>
              <a:rPr lang="fr-BE" sz="900" dirty="0"/>
              <a:t> </a:t>
            </a:r>
            <a:r>
              <a:rPr lang="fr-BE" sz="900" dirty="0" err="1"/>
              <a:t>outcomes</a:t>
            </a:r>
            <a:r>
              <a:rPr lang="fr-BE" sz="900" dirty="0"/>
              <a:t>: </a:t>
            </a:r>
            <a:r>
              <a:rPr lang="fr-BE" sz="900" dirty="0" err="1"/>
              <a:t>What</a:t>
            </a:r>
            <a:r>
              <a:rPr lang="fr-BE" sz="900" dirty="0"/>
              <a:t> </a:t>
            </a:r>
            <a:r>
              <a:rPr lang="fr-BE" sz="900" dirty="0" err="1"/>
              <a:t>is</a:t>
            </a:r>
            <a:r>
              <a:rPr lang="fr-BE" sz="900" dirty="0"/>
              <a:t> the </a:t>
            </a:r>
            <a:r>
              <a:rPr lang="fr-BE" sz="900" dirty="0" err="1"/>
              <a:t>role</a:t>
            </a:r>
            <a:r>
              <a:rPr lang="fr-BE" sz="900" dirty="0"/>
              <a:t> of time </a:t>
            </a:r>
            <a:r>
              <a:rPr lang="fr-BE" sz="900" dirty="0" err="1"/>
              <a:t>spent</a:t>
            </a:r>
            <a:r>
              <a:rPr lang="fr-BE" sz="900" dirty="0"/>
              <a:t> on Internet use? </a:t>
            </a:r>
            <a:r>
              <a:rPr lang="fr-BE" sz="900" dirty="0" err="1"/>
              <a:t>Sleep</a:t>
            </a:r>
            <a:r>
              <a:rPr lang="fr-BE" sz="900" dirty="0"/>
              <a:t> Med. 14, 195–200.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sz="900" dirty="0"/>
              <a:t>11. Durkin, K., Barber, B., 2002. Not </a:t>
            </a:r>
            <a:r>
              <a:rPr lang="fr-BE" sz="900" dirty="0" err="1"/>
              <a:t>so</a:t>
            </a:r>
            <a:r>
              <a:rPr lang="fr-BE" sz="900" dirty="0"/>
              <a:t> </a:t>
            </a:r>
            <a:r>
              <a:rPr lang="fr-BE" sz="900" dirty="0" err="1"/>
              <a:t>doomed</a:t>
            </a:r>
            <a:r>
              <a:rPr lang="fr-BE" sz="900" dirty="0"/>
              <a:t>: Computer </a:t>
            </a:r>
            <a:r>
              <a:rPr lang="fr-BE" sz="900" dirty="0" err="1"/>
              <a:t>game</a:t>
            </a:r>
            <a:r>
              <a:rPr lang="fr-BE" sz="900" dirty="0"/>
              <a:t> </a:t>
            </a:r>
            <a:r>
              <a:rPr lang="fr-BE" sz="900" dirty="0" err="1"/>
              <a:t>play</a:t>
            </a:r>
            <a:r>
              <a:rPr lang="fr-BE" sz="900" dirty="0"/>
              <a:t> and positive adolescent </a:t>
            </a:r>
            <a:r>
              <a:rPr lang="fr-BE" sz="900" dirty="0" err="1"/>
              <a:t>development</a:t>
            </a:r>
            <a:r>
              <a:rPr lang="fr-BE" sz="900" dirty="0"/>
              <a:t>. J. </a:t>
            </a:r>
            <a:r>
              <a:rPr lang="fr-BE" sz="900" dirty="0" err="1"/>
              <a:t>Appl</a:t>
            </a:r>
            <a:r>
              <a:rPr lang="fr-BE" sz="900" dirty="0"/>
              <a:t>. Dev. </a:t>
            </a:r>
            <a:r>
              <a:rPr lang="fr-BE" sz="900" dirty="0" err="1"/>
              <a:t>Psychol</a:t>
            </a:r>
            <a:r>
              <a:rPr lang="fr-BE" sz="900" dirty="0"/>
              <a:t>. 23, 373–392.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sz="900" dirty="0"/>
              <a:t>12. Kim, J.Y., 2012. The </a:t>
            </a:r>
            <a:r>
              <a:rPr lang="fr-BE" sz="900" dirty="0" err="1"/>
              <a:t>nonlinear</a:t>
            </a:r>
            <a:r>
              <a:rPr lang="fr-BE" sz="900" dirty="0"/>
              <a:t> association </a:t>
            </a:r>
            <a:r>
              <a:rPr lang="fr-BE" sz="900" dirty="0" err="1"/>
              <a:t>between</a:t>
            </a:r>
            <a:r>
              <a:rPr lang="fr-BE" sz="900" dirty="0"/>
              <a:t> Internet </a:t>
            </a:r>
            <a:r>
              <a:rPr lang="fr-BE" sz="900" dirty="0" err="1"/>
              <a:t>using</a:t>
            </a:r>
            <a:r>
              <a:rPr lang="fr-BE" sz="900" dirty="0"/>
              <a:t> time for non- </a:t>
            </a:r>
            <a:r>
              <a:rPr lang="fr-BE" sz="900" dirty="0" err="1"/>
              <a:t>educational</a:t>
            </a:r>
            <a:r>
              <a:rPr lang="fr-BE" sz="900" dirty="0"/>
              <a:t> </a:t>
            </a:r>
            <a:r>
              <a:rPr lang="fr-BE" sz="900" dirty="0" err="1"/>
              <a:t>purposes</a:t>
            </a:r>
            <a:r>
              <a:rPr lang="fr-BE" sz="900" dirty="0"/>
              <a:t> and adolescent </a:t>
            </a:r>
            <a:r>
              <a:rPr lang="fr-BE" sz="900" dirty="0" err="1"/>
              <a:t>health</a:t>
            </a:r>
            <a:r>
              <a:rPr lang="fr-BE" sz="900" dirty="0"/>
              <a:t>. J. </a:t>
            </a:r>
            <a:r>
              <a:rPr lang="fr-BE" sz="900" dirty="0" err="1"/>
              <a:t>Prev</a:t>
            </a:r>
            <a:r>
              <a:rPr lang="fr-BE" sz="900" dirty="0"/>
              <a:t>. Med. Public </a:t>
            </a:r>
            <a:r>
              <a:rPr lang="fr-BE" sz="900" dirty="0" err="1"/>
              <a:t>Health</a:t>
            </a:r>
            <a:r>
              <a:rPr lang="fr-BE" sz="900" dirty="0"/>
              <a:t> 45, 37–46.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sz="900" dirty="0"/>
              <a:t>13. </a:t>
            </a:r>
            <a:r>
              <a:rPr lang="fr-BE" sz="900" dirty="0" err="1"/>
              <a:t>Haugland</a:t>
            </a:r>
            <a:r>
              <a:rPr lang="fr-BE" sz="900" dirty="0"/>
              <a:t> S, </a:t>
            </a:r>
            <a:r>
              <a:rPr lang="fr-BE" sz="900" dirty="0" err="1"/>
              <a:t>Wold</a:t>
            </a:r>
            <a:r>
              <a:rPr lang="fr-BE" sz="900" dirty="0"/>
              <a:t> B, </a:t>
            </a:r>
            <a:r>
              <a:rPr lang="fr-BE" sz="900" dirty="0" err="1"/>
              <a:t>Torsheim</a:t>
            </a:r>
            <a:r>
              <a:rPr lang="fr-BE" sz="900" dirty="0"/>
              <a:t> </a:t>
            </a:r>
            <a:r>
              <a:rPr lang="fr-BE" sz="900" dirty="0" err="1"/>
              <a:t>T</a:t>
            </a:r>
            <a:r>
              <a:rPr lang="fr-BE" sz="900" dirty="0"/>
              <a:t>. </a:t>
            </a:r>
            <a:r>
              <a:rPr lang="fr-BE" sz="900" dirty="0" err="1"/>
              <a:t>Relieving</a:t>
            </a:r>
            <a:r>
              <a:rPr lang="fr-BE" sz="900" dirty="0"/>
              <a:t> the pressure? The </a:t>
            </a:r>
            <a:r>
              <a:rPr lang="fr-BE" sz="900" dirty="0" err="1"/>
              <a:t>role</a:t>
            </a:r>
            <a:r>
              <a:rPr lang="fr-BE" sz="900" dirty="0"/>
              <a:t> of </a:t>
            </a:r>
            <a:r>
              <a:rPr lang="fr-BE" sz="900" dirty="0" err="1"/>
              <a:t>physical</a:t>
            </a:r>
            <a:r>
              <a:rPr lang="fr-BE" sz="900" dirty="0"/>
              <a:t> </a:t>
            </a:r>
            <a:r>
              <a:rPr lang="fr-BE" sz="900" dirty="0" err="1"/>
              <a:t>activity</a:t>
            </a:r>
            <a:r>
              <a:rPr lang="fr-BE" sz="900" dirty="0"/>
              <a:t> in the </a:t>
            </a:r>
            <a:r>
              <a:rPr lang="fr-BE" sz="900" dirty="0" err="1"/>
              <a:t>relationship</a:t>
            </a:r>
            <a:r>
              <a:rPr lang="fr-BE" sz="900" dirty="0"/>
              <a:t> </a:t>
            </a:r>
            <a:r>
              <a:rPr lang="fr-BE" sz="900" dirty="0" err="1"/>
              <a:t>between</a:t>
            </a:r>
            <a:r>
              <a:rPr lang="fr-BE" sz="900" dirty="0"/>
              <a:t> </a:t>
            </a:r>
            <a:r>
              <a:rPr lang="fr-BE" sz="900" dirty="0" err="1"/>
              <a:t>school-related</a:t>
            </a:r>
            <a:r>
              <a:rPr lang="fr-BE" sz="900" dirty="0"/>
              <a:t> stress and adolescent </a:t>
            </a:r>
            <a:r>
              <a:rPr lang="fr-BE" sz="900" dirty="0" err="1"/>
              <a:t>health</a:t>
            </a:r>
            <a:r>
              <a:rPr lang="fr-BE" sz="900" dirty="0"/>
              <a:t> complaints. </a:t>
            </a:r>
            <a:r>
              <a:rPr lang="fr-BE" sz="900" dirty="0" err="1"/>
              <a:t>Res</a:t>
            </a:r>
            <a:r>
              <a:rPr lang="fr-BE" sz="900" dirty="0"/>
              <a:t> Q </a:t>
            </a:r>
            <a:r>
              <a:rPr lang="fr-BE" sz="900" dirty="0" err="1"/>
              <a:t>Exerc</a:t>
            </a:r>
            <a:r>
              <a:rPr lang="fr-BE" sz="900" dirty="0"/>
              <a:t> Sport 2003; 74: 127–35.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BE" sz="900" dirty="0"/>
              <a:t>14. </a:t>
            </a:r>
            <a:r>
              <a:rPr lang="fr-BE" sz="900" dirty="0" err="1"/>
              <a:t>Hubin</a:t>
            </a:r>
            <a:r>
              <a:rPr lang="fr-BE" sz="900" dirty="0"/>
              <a:t> N., </a:t>
            </a:r>
            <a:r>
              <a:rPr lang="fr-BE" sz="900" dirty="0" err="1"/>
              <a:t>Miermans</a:t>
            </a:r>
            <a:r>
              <a:rPr lang="fr-BE" sz="900" dirty="0"/>
              <a:t> M.‑C., Absil G. Dispositif‑pilote de Cellules bien‑être en Fédération Wallonie‑Bruxelles. Rapport d’évaluation EvalCBE.2 : Institutionnalisation et vision partagée du bien‑être. Liège : APES‑</a:t>
            </a:r>
            <a:r>
              <a:rPr lang="fr-BE" sz="900" dirty="0" err="1"/>
              <a:t>ULg</a:t>
            </a:r>
            <a:r>
              <a:rPr lang="fr-BE" sz="900" dirty="0"/>
              <a:t>, 2013 : 58 p. En ligne : http://</a:t>
            </a:r>
            <a:r>
              <a:rPr lang="fr-BE" sz="900" dirty="0" err="1"/>
              <a:t>hdl.handle.net</a:t>
            </a:r>
            <a:r>
              <a:rPr lang="fr-BE" sz="900" dirty="0"/>
              <a:t>/2268/158362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BE" sz="950" dirty="0"/>
              <a:t> </a:t>
            </a:r>
          </a:p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32218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0158" y="1996225"/>
            <a:ext cx="7426602" cy="422341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fr-BE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Stress scolaire chez les adolescents de Belgique francophone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Plus élevé que dans les pays limitrophes [1]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Stable entre 1994 et 2010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Augmentation entre 2010 et 2018 [2]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0750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855997-C4CA-9740-B7E9-E902670F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6D674-CCA4-8247-9742-7AC3187D3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Dans la littérature 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Association entre stress lié au travail scolaire et persistance de plaintes somatiques et psychologiques [3-6]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Association entre stress global et durée courte de sommeil [7]</a:t>
            </a:r>
          </a:p>
          <a:p>
            <a:pPr marL="396000" lvl="1" indent="-396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BE" sz="2200" dirty="0"/>
              <a:t>Association entre stress et activité physique [8]</a:t>
            </a:r>
          </a:p>
          <a:p>
            <a:pPr marL="0" lvl="1" indent="0">
              <a:lnSpc>
                <a:spcPct val="120000"/>
              </a:lnSpc>
              <a:buNone/>
            </a:pPr>
            <a:endParaRPr lang="fr-BE" sz="2200" dirty="0"/>
          </a:p>
          <a:p>
            <a:pPr marL="0" lvl="1" indent="0">
              <a:lnSpc>
                <a:spcPct val="120000"/>
              </a:lnSpc>
              <a:buNone/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Manque d’étude s’intéressant au stress scolaire et au stress lié au travail scolaire</a:t>
            </a:r>
          </a:p>
          <a:p>
            <a:pPr marL="0" lvl="1" indent="0">
              <a:lnSpc>
                <a:spcPct val="120000"/>
              </a:lnSpc>
              <a:buNone/>
            </a:pPr>
            <a:endParaRPr lang="fr-BE" sz="2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12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55A4E9F-9304-0B4D-802C-22686828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8009F09-FB44-D44A-B0FA-06B4787F9029}"/>
              </a:ext>
            </a:extLst>
          </p:cNvPr>
          <p:cNvSpPr txBox="1">
            <a:spLocks/>
          </p:cNvSpPr>
          <p:nvPr/>
        </p:nvSpPr>
        <p:spPr>
          <a:xfrm>
            <a:off x="837247" y="1043842"/>
            <a:ext cx="7543800" cy="47283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Quels liens entre le stress </a:t>
            </a:r>
          </a:p>
          <a:p>
            <a:pPr algn="ctr"/>
            <a:r>
              <a:rPr lang="fr-FR" dirty="0"/>
              <a:t>vis-à-vis du travail scolaire et </a:t>
            </a:r>
          </a:p>
          <a:p>
            <a:pPr algn="ctr"/>
            <a:r>
              <a:rPr lang="fr-FR" dirty="0"/>
              <a:t>le sommeil, l’activité physique et la sédentarité </a:t>
            </a:r>
          </a:p>
          <a:p>
            <a:pPr algn="ctr"/>
            <a:r>
              <a:rPr lang="fr-FR" dirty="0"/>
              <a:t>chez les adolescents belges francophones ?</a:t>
            </a:r>
          </a:p>
        </p:txBody>
      </p:sp>
    </p:spTree>
    <p:extLst>
      <p:ext uri="{BB962C8B-B14F-4D97-AF65-F5344CB8AC3E}">
        <p14:creationId xmlns:p14="http://schemas.microsoft.com/office/powerpoint/2010/main" val="269577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7278" y="1958844"/>
            <a:ext cx="7707763" cy="4174537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L’enquête « </a:t>
            </a:r>
            <a:r>
              <a:rPr lang="fr-BE" sz="2900" dirty="0" err="1">
                <a:solidFill>
                  <a:schemeClr val="accent1">
                    <a:lumMod val="75000"/>
                  </a:schemeClr>
                </a:solidFill>
              </a:rPr>
              <a:t>Health</a:t>
            </a: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sz="2900" dirty="0" err="1">
                <a:solidFill>
                  <a:schemeClr val="accent1">
                    <a:lumMod val="75000"/>
                  </a:schemeClr>
                </a:solidFill>
              </a:rPr>
              <a:t>Behaviour</a:t>
            </a: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fr-BE" sz="2900" dirty="0" err="1">
                <a:solidFill>
                  <a:schemeClr val="accent1">
                    <a:lumMod val="75000"/>
                  </a:schemeClr>
                </a:solidFill>
              </a:rPr>
              <a:t>School-aged</a:t>
            </a: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BE" sz="2900" dirty="0" err="1">
                <a:solidFill>
                  <a:schemeClr val="accent1">
                    <a:lumMod val="75000"/>
                  </a:schemeClr>
                </a:solidFill>
              </a:rPr>
              <a:t>Children</a:t>
            </a: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 » (HBSC) </a:t>
            </a:r>
          </a:p>
          <a:p>
            <a:pPr marL="396000" lvl="2" indent="-3960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BE" sz="2600" dirty="0"/>
              <a:t>Menée tous les 4 ans dans 50 pays sous le patronage du Bureau Régional de l’Organisation Mondiale de la Santé pour l’Europe</a:t>
            </a:r>
          </a:p>
          <a:p>
            <a:pPr marL="396000" lvl="2" indent="-3960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BE" sz="2600" dirty="0"/>
              <a:t>Multithématique</a:t>
            </a:r>
          </a:p>
          <a:p>
            <a:pPr marL="0" lvl="2" indent="0">
              <a:lnSpc>
                <a:spcPct val="130000"/>
              </a:lnSpc>
              <a:buNone/>
            </a:pPr>
            <a:endParaRPr lang="fr-BE" sz="2600" dirty="0"/>
          </a:p>
          <a:p>
            <a:pPr marL="150876" lvl="1" indent="0">
              <a:buNone/>
            </a:pPr>
            <a:endParaRPr lang="fr-BE" sz="1650" dirty="0"/>
          </a:p>
          <a:p>
            <a:endParaRPr lang="fr-BE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709" y="2445362"/>
            <a:ext cx="586322" cy="6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21819-1CBB-8E42-85AD-041AD942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 enquête HBSC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EA874-6DD5-BD45-94F7-B33E643A2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0876" lvl="1" indent="0">
              <a:lnSpc>
                <a:spcPct val="110000"/>
              </a:lnSpc>
              <a:buNone/>
            </a:pPr>
            <a:r>
              <a:rPr lang="fr-BE" sz="2400" dirty="0">
                <a:solidFill>
                  <a:schemeClr val="accent1">
                    <a:lumMod val="75000"/>
                  </a:schemeClr>
                </a:solidFill>
              </a:rPr>
              <a:t>Chez les élèves scolarisés en Belgique francophone de la 5</a:t>
            </a:r>
            <a:r>
              <a:rPr lang="fr-BE" sz="2400" baseline="3000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BE" sz="2400" dirty="0">
                <a:solidFill>
                  <a:schemeClr val="accent1">
                    <a:lumMod val="75000"/>
                  </a:schemeClr>
                </a:solidFill>
              </a:rPr>
              <a:t> primaire à la fin du secondaire </a:t>
            </a:r>
          </a:p>
          <a:p>
            <a:pPr marL="540000" lvl="2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400" dirty="0"/>
              <a:t>Décrire leurs </a:t>
            </a:r>
            <a:r>
              <a:rPr lang="fr-BE" sz="2400" b="1" dirty="0"/>
              <a:t>comportements de santé</a:t>
            </a:r>
            <a:r>
              <a:rPr lang="fr-BE" sz="2400" dirty="0"/>
              <a:t>, leur </a:t>
            </a:r>
            <a:r>
              <a:rPr lang="fr-BE" sz="2400" b="1" dirty="0"/>
              <a:t>état de santé</a:t>
            </a:r>
            <a:r>
              <a:rPr lang="fr-BE" sz="2400" dirty="0"/>
              <a:t> et leur </a:t>
            </a:r>
            <a:r>
              <a:rPr lang="fr-BE" sz="2400" b="1" dirty="0"/>
              <a:t>bien-être</a:t>
            </a:r>
          </a:p>
          <a:p>
            <a:pPr marL="540000" lvl="2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400" dirty="0"/>
              <a:t>Étudier les </a:t>
            </a:r>
            <a:r>
              <a:rPr lang="fr-BE" sz="2400" b="1" dirty="0"/>
              <a:t>évolutions</a:t>
            </a:r>
            <a:r>
              <a:rPr lang="fr-BE" sz="2400" dirty="0"/>
              <a:t> de ces comportements au cours des enquêtes</a:t>
            </a:r>
          </a:p>
          <a:p>
            <a:pPr marL="540000" lvl="2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400" dirty="0"/>
              <a:t>Décrire les </a:t>
            </a:r>
            <a:r>
              <a:rPr lang="fr-BE" sz="2400" b="1" dirty="0"/>
              <a:t>disparités</a:t>
            </a:r>
            <a:r>
              <a:rPr lang="fr-BE" sz="2400" dirty="0"/>
              <a:t> démographiques, scolaires et sociales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312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A1D7E-955A-B043-B934-B338A6AA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62F2B-19BD-0241-AB73-6C1A885F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lnSpc>
                <a:spcPct val="130000"/>
              </a:lnSpc>
              <a:buNone/>
            </a:pPr>
            <a:r>
              <a:rPr lang="fr-BE" sz="2900" dirty="0">
                <a:solidFill>
                  <a:schemeClr val="accent1">
                    <a:lumMod val="75000"/>
                  </a:schemeClr>
                </a:solidFill>
              </a:rPr>
              <a:t>En Belgique francophone</a:t>
            </a:r>
          </a:p>
          <a:p>
            <a:pPr marL="396000" lvl="1" indent="-3960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BE" sz="2600" dirty="0"/>
              <a:t>Réalisée par le Service d’Information, Promotion, Éducation Santé (SIPES), à l’École de Santé Publique, Université Libre de Bruxelles (ULB)</a:t>
            </a:r>
          </a:p>
          <a:p>
            <a:pPr marL="396000" lvl="1" indent="-3960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fr-BE" sz="2600" dirty="0"/>
              <a:t>Avec le soutien de :</a:t>
            </a:r>
          </a:p>
          <a:p>
            <a:pPr lvl="4" indent="-2520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BE" sz="2300" dirty="0"/>
              <a:t>La Région Wallonne</a:t>
            </a:r>
          </a:p>
          <a:p>
            <a:pPr lvl="4" indent="-2520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BE" sz="2300" dirty="0"/>
              <a:t>L’Office de la Naissance et de l’Enfance</a:t>
            </a:r>
          </a:p>
          <a:p>
            <a:pPr lvl="4" indent="-25200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fr-BE" sz="2300" dirty="0"/>
              <a:t>La Commission Communautaire Française</a:t>
            </a:r>
            <a:endParaRPr lang="fr-BE" sz="1800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4A463C-0515-2A44-A18E-C3B9148DDC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870" y="3304425"/>
            <a:ext cx="545639" cy="54563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30D42FC-50EA-4542-9334-6ACA605BAB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516" y="3299895"/>
            <a:ext cx="547412" cy="55016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C74DFEC-7F93-374B-AAA2-59CC488B2D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014" y="3299895"/>
            <a:ext cx="793104" cy="54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CB9AB73-D938-F14D-BA69-4478EB162B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31" y="4030524"/>
            <a:ext cx="511044" cy="70446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EF95AFA-FA30-234A-BDEE-08E850D3C43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90" y="4653319"/>
            <a:ext cx="777031" cy="47147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29C7FB1-6E4E-E34B-B94C-DD159E973E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542" y="4970831"/>
            <a:ext cx="1208896" cy="6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3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59" y="1983756"/>
            <a:ext cx="7543801" cy="40233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Échantillon</a:t>
            </a:r>
          </a:p>
          <a:p>
            <a:pPr marL="612000" lvl="1" indent="-39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En 2018, participation de plus de 14 000 adolescents âgés de 10 à 20 ans</a:t>
            </a:r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Recueil des données par questionnaires écrits</a:t>
            </a:r>
            <a:endParaRPr lang="fr-BE" sz="2200" dirty="0"/>
          </a:p>
          <a:p>
            <a:pPr marL="612000" lvl="1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Standardisés au niveau international</a:t>
            </a:r>
          </a:p>
          <a:p>
            <a:pPr marL="612000" lvl="1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Auto-administrés en classe</a:t>
            </a:r>
          </a:p>
          <a:p>
            <a:pPr marL="612000" lvl="2" indent="-3960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BE" sz="2000" dirty="0"/>
              <a:t>Trois versions : 5-6 primaires, 1-2 secondaires, 3-7 secondaires</a:t>
            </a:r>
          </a:p>
          <a:p>
            <a:pPr>
              <a:lnSpc>
                <a:spcPct val="110000"/>
              </a:lnSpc>
            </a:pPr>
            <a:r>
              <a:rPr lang="fr-BE" sz="2200" dirty="0">
                <a:solidFill>
                  <a:schemeClr val="accent1">
                    <a:lumMod val="75000"/>
                  </a:schemeClr>
                </a:solidFill>
              </a:rPr>
              <a:t>Analyses sur</a:t>
            </a:r>
            <a:endParaRPr lang="fr-BE" sz="2200" dirty="0"/>
          </a:p>
          <a:p>
            <a:pPr marL="612000" lvl="1" indent="-3960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fr-BE" sz="2000" dirty="0"/>
              <a:t>6 095 élèves du 2</a:t>
            </a:r>
            <a:r>
              <a:rPr lang="fr-BE" sz="2000" baseline="30000" dirty="0"/>
              <a:t>e</a:t>
            </a:r>
            <a:r>
              <a:rPr lang="fr-BE" sz="2000" dirty="0"/>
              <a:t> et 3</a:t>
            </a:r>
            <a:r>
              <a:rPr lang="fr-BE" sz="2000" baseline="30000" dirty="0"/>
              <a:t>e</a:t>
            </a:r>
            <a:r>
              <a:rPr lang="fr-BE" sz="2000" dirty="0"/>
              <a:t> degré du secondaire</a:t>
            </a:r>
          </a:p>
          <a:p>
            <a:pPr marL="216000" lvl="2" indent="0">
              <a:spcBef>
                <a:spcPts val="600"/>
              </a:spcBef>
              <a:buNone/>
            </a:pPr>
            <a:endParaRPr lang="fr-BE" sz="2000" dirty="0"/>
          </a:p>
          <a:p>
            <a:pPr marL="756000" lvl="2" indent="-288000">
              <a:buFont typeface="Courier New" panose="02070309020205020404" pitchFamily="49" charset="0"/>
              <a:buChar char="o"/>
            </a:pP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412625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ACDB1-04EC-9B4B-8A0C-C36B6E2E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522BD43-592A-5C46-B07F-0B884A8859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fr-BE" sz="2200" dirty="0">
                    <a:solidFill>
                      <a:schemeClr val="accent1">
                        <a:lumMod val="75000"/>
                      </a:schemeClr>
                    </a:solidFill>
                  </a:rPr>
                  <a:t>Sommeil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fr-BE" sz="2000" dirty="0"/>
                  <a:t>Difficulté à s’endormir &gt; 1x/semaine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fr-BE" sz="2000" dirty="0"/>
                  <a:t>Fatigue matinale </a:t>
                </a:r>
                <a14:m>
                  <m:oMath xmlns:m="http://schemas.openxmlformats.org/officeDocument/2006/math">
                    <m:r>
                      <a:rPr lang="fr-BE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BE" sz="2000" dirty="0"/>
                  <a:t> 1x/semaine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fr-BE" sz="2000" dirty="0"/>
                  <a:t>Durée de sommeil suffisante</a:t>
                </a:r>
              </a:p>
              <a:p>
                <a:pPr>
                  <a:lnSpc>
                    <a:spcPct val="110000"/>
                  </a:lnSpc>
                </a:pPr>
                <a:r>
                  <a:rPr lang="fr-BE" sz="2200" dirty="0">
                    <a:solidFill>
                      <a:schemeClr val="accent1">
                        <a:lumMod val="75000"/>
                      </a:schemeClr>
                    </a:solidFill>
                  </a:rPr>
                  <a:t>Niveau d’activité physique globale suffisant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fr-BE" sz="2000" dirty="0"/>
                  <a:t>Pratique d’un sport </a:t>
                </a:r>
                <a14:m>
                  <m:oMath xmlns:m="http://schemas.openxmlformats.org/officeDocument/2006/math">
                    <m:r>
                      <a:rPr lang="fr-B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BE" sz="2000" dirty="0"/>
                  <a:t> 3x/semaine + être physiquement actifs </a:t>
                </a:r>
                <a14:m>
                  <m:oMath xmlns:m="http://schemas.openxmlformats.org/officeDocument/2006/math">
                    <m:r>
                      <a:rPr lang="fr-B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fr-BE" sz="2000" dirty="0"/>
                  <a:t> 60minutes/jour</a:t>
                </a:r>
              </a:p>
              <a:p>
                <a:pPr>
                  <a:lnSpc>
                    <a:spcPct val="110000"/>
                  </a:lnSpc>
                </a:pPr>
                <a:r>
                  <a:rPr lang="fr-BE" sz="2200" dirty="0">
                    <a:solidFill>
                      <a:schemeClr val="accent1">
                        <a:lumMod val="75000"/>
                      </a:schemeClr>
                    </a:solidFill>
                  </a:rPr>
                  <a:t>Sédentarité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r>
                  <a:rPr lang="fr-BE" sz="2000" dirty="0"/>
                  <a:t>Nombre d’heures passées devant la télévision, à jouer à des jeux vidéos et à utiliser internet</a:t>
                </a:r>
              </a:p>
              <a:p>
                <a:pPr marL="612000" lvl="1" indent="-396000">
                  <a:lnSpc>
                    <a:spcPct val="100000"/>
                  </a:lnSpc>
                  <a:buFont typeface="Wingdings" panose="05000000000000000000" pitchFamily="2" charset="2"/>
                  <a:buChar char="Ø"/>
                </a:pPr>
                <a:endParaRPr lang="fr-BE" sz="2000" dirty="0"/>
              </a:p>
              <a:p>
                <a:pPr marL="216000" lvl="1" indent="0">
                  <a:lnSpc>
                    <a:spcPct val="100000"/>
                  </a:lnSpc>
                  <a:buNone/>
                </a:pPr>
                <a:endParaRPr lang="fr-BE" sz="2000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522BD43-592A-5C46-B07F-0B884A8859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8" t="-6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870453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6138</TotalTime>
  <Words>1363</Words>
  <Application>Microsoft Macintosh PowerPoint</Application>
  <PresentationFormat>Affichage à l'écran (4:3)</PresentationFormat>
  <Paragraphs>126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Cambria Math</vt:lpstr>
      <vt:lpstr>Courier New</vt:lpstr>
      <vt:lpstr>Wingdings</vt:lpstr>
      <vt:lpstr>Rétrospective</vt:lpstr>
      <vt:lpstr>Face au stress scolaire : mieux dormir, bouger, se détendre</vt:lpstr>
      <vt:lpstr>Introduction</vt:lpstr>
      <vt:lpstr>Introduction</vt:lpstr>
      <vt:lpstr>Présentation PowerPoint</vt:lpstr>
      <vt:lpstr>Contexte</vt:lpstr>
      <vt:lpstr>Objectif enquête HBSC</vt:lpstr>
      <vt:lpstr>Contexte</vt:lpstr>
      <vt:lpstr>Méthodologie</vt:lpstr>
      <vt:lpstr>Méthodologie</vt:lpstr>
      <vt:lpstr>Résultats</vt:lpstr>
      <vt:lpstr>Résultats : Niveau de stress scolaire des élèves du 2e et 3e degré secondaire en FWB selon leur sommeil</vt:lpstr>
      <vt:lpstr>Résultats : Niveau de stress scolaire des élèves du 2e et 3e degré secondaire selon leurs activités de loisir</vt:lpstr>
      <vt:lpstr>Résultats</vt:lpstr>
      <vt:lpstr>Discussion</vt:lpstr>
      <vt:lpstr>Discussion</vt:lpstr>
      <vt:lpstr>Conclusion</vt:lpstr>
      <vt:lpstr>Article disponible sur la plateforme Manger Bouger : http://mangerbouger.be/Face-au-stress-scolaire-mieux-dormir-bouger-se-detendre </vt:lpstr>
      <vt:lpstr>Bibliographie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Comportements, bien-être et santé des jeunes</dc:title>
  <dc:creator>ULB</dc:creator>
  <cp:lastModifiedBy>Caroline Mertens</cp:lastModifiedBy>
  <cp:revision>166</cp:revision>
  <dcterms:created xsi:type="dcterms:W3CDTF">2017-05-06T17:11:11Z</dcterms:created>
  <dcterms:modified xsi:type="dcterms:W3CDTF">2021-09-07T09:15:04Z</dcterms:modified>
</cp:coreProperties>
</file>